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326" r:id="rId4"/>
    <p:sldId id="320" r:id="rId5"/>
    <p:sldId id="319" r:id="rId6"/>
    <p:sldId id="315" r:id="rId7"/>
    <p:sldId id="327" r:id="rId8"/>
    <p:sldId id="329" r:id="rId9"/>
    <p:sldId id="321" r:id="rId10"/>
    <p:sldId id="328" r:id="rId11"/>
    <p:sldId id="325" r:id="rId12"/>
    <p:sldId id="330" r:id="rId13"/>
    <p:sldId id="331" r:id="rId14"/>
    <p:sldId id="332" r:id="rId15"/>
    <p:sldId id="333" r:id="rId16"/>
    <p:sldId id="296" r:id="rId17"/>
    <p:sldId id="303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배달의민족 한나체 Pro" panose="020B0600000101010101" pitchFamily="50" charset="-127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1" clrIdx="0">
    <p:extLst>
      <p:ext uri="{19B8F6BF-5375-455C-9EA6-DF929625EA0E}">
        <p15:presenceInfo xmlns:p15="http://schemas.microsoft.com/office/powerpoint/2012/main" userId="8b057079587748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AFB"/>
    <a:srgbClr val="7F6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82" autoAdjust="0"/>
    <p:restoredTop sz="76806" autoAdjust="0"/>
  </p:normalViewPr>
  <p:slideViewPr>
    <p:cSldViewPr snapToGrid="0">
      <p:cViewPr varScale="1">
        <p:scale>
          <a:sx n="55" d="100"/>
          <a:sy n="55" d="100"/>
        </p:scale>
        <p:origin x="27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9F5937-9FC2-41AF-B56C-A0623A5157A7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9B3017-F4DA-4323-8F93-5EF2975577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819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9B3017-F4DA-4323-8F93-5EF29755772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6939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9B3017-F4DA-4323-8F93-5EF29755772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912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9B3017-F4DA-4323-8F93-5EF29755772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366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9B3017-F4DA-4323-8F93-5EF29755772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53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9B3017-F4DA-4323-8F93-5EF29755772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013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9B3017-F4DA-4323-8F93-5EF29755772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7919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9B3017-F4DA-4323-8F93-5EF29755772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236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9B3017-F4DA-4323-8F93-5EF29755772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197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9B3017-F4DA-4323-8F93-5EF29755772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195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9B3017-F4DA-4323-8F93-5EF29755772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763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9B3017-F4DA-4323-8F93-5EF29755772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935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9B3017-F4DA-4323-8F93-5EF29755772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427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9B3017-F4DA-4323-8F93-5EF29755772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244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9B3017-F4DA-4323-8F93-5EF29755772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983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9B3017-F4DA-4323-8F93-5EF29755772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563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3650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75780" y="171450"/>
            <a:ext cx="8098506" cy="6529388"/>
          </a:xfrm>
          <a:custGeom>
            <a:avLst/>
            <a:gdLst>
              <a:gd name="connsiteX0" fmla="*/ 0 w 8098506"/>
              <a:gd name="connsiteY0" fmla="*/ 0 h 6529388"/>
              <a:gd name="connsiteX1" fmla="*/ 8098506 w 8098506"/>
              <a:gd name="connsiteY1" fmla="*/ 0 h 6529388"/>
              <a:gd name="connsiteX2" fmla="*/ 8098506 w 8098506"/>
              <a:gd name="connsiteY2" fmla="*/ 6529388 h 6529388"/>
              <a:gd name="connsiteX3" fmla="*/ 0 w 8098506"/>
              <a:gd name="connsiteY3" fmla="*/ 6529388 h 6529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8506" h="6529388">
                <a:moveTo>
                  <a:pt x="0" y="0"/>
                </a:moveTo>
                <a:lnTo>
                  <a:pt x="8098506" y="0"/>
                </a:lnTo>
                <a:lnTo>
                  <a:pt x="8098506" y="6529388"/>
                </a:lnTo>
                <a:lnTo>
                  <a:pt x="0" y="65293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248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50617" y="2835370"/>
            <a:ext cx="3619496" cy="3624498"/>
          </a:xfrm>
          <a:custGeom>
            <a:avLst/>
            <a:gdLst>
              <a:gd name="connsiteX0" fmla="*/ 2297113 w 4594226"/>
              <a:gd name="connsiteY0" fmla="*/ 0 h 4600576"/>
              <a:gd name="connsiteX1" fmla="*/ 4594226 w 4594226"/>
              <a:gd name="connsiteY1" fmla="*/ 2300288 h 4600576"/>
              <a:gd name="connsiteX2" fmla="*/ 2297113 w 4594226"/>
              <a:gd name="connsiteY2" fmla="*/ 4600576 h 4600576"/>
              <a:gd name="connsiteX3" fmla="*/ 0 w 4594226"/>
              <a:gd name="connsiteY3" fmla="*/ 2300288 h 4600576"/>
              <a:gd name="connsiteX4" fmla="*/ 2297113 w 4594226"/>
              <a:gd name="connsiteY4" fmla="*/ 0 h 4600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4226" h="4600576">
                <a:moveTo>
                  <a:pt x="2297113" y="0"/>
                </a:moveTo>
                <a:cubicBezTo>
                  <a:pt x="3565773" y="0"/>
                  <a:pt x="4594226" y="1029874"/>
                  <a:pt x="4594226" y="2300288"/>
                </a:cubicBezTo>
                <a:cubicBezTo>
                  <a:pt x="4594226" y="3570702"/>
                  <a:pt x="3565773" y="4600576"/>
                  <a:pt x="2297113" y="4600576"/>
                </a:cubicBezTo>
                <a:cubicBezTo>
                  <a:pt x="1028453" y="4600576"/>
                  <a:pt x="0" y="3570702"/>
                  <a:pt x="0" y="2300288"/>
                </a:cubicBezTo>
                <a:cubicBezTo>
                  <a:pt x="0" y="1029874"/>
                  <a:pt x="1028453" y="0"/>
                  <a:pt x="22971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951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3953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49" r:id="rId2"/>
    <p:sldLayoutId id="214748365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41"/>
          <p:cNvSpPr>
            <a:spLocks noChangeArrowheads="1"/>
          </p:cNvSpPr>
          <p:nvPr/>
        </p:nvSpPr>
        <p:spPr bwMode="auto">
          <a:xfrm>
            <a:off x="3795713" y="1128713"/>
            <a:ext cx="4594225" cy="4600575"/>
          </a:xfrm>
          <a:prstGeom prst="ellipse">
            <a:avLst/>
          </a:prstGeom>
          <a:solidFill>
            <a:srgbClr val="3834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6" name="Freeform 42"/>
          <p:cNvSpPr>
            <a:spLocks noEditPoints="1"/>
          </p:cNvSpPr>
          <p:nvPr/>
        </p:nvSpPr>
        <p:spPr bwMode="auto">
          <a:xfrm>
            <a:off x="3951288" y="1284288"/>
            <a:ext cx="4284663" cy="4289425"/>
          </a:xfrm>
          <a:custGeom>
            <a:avLst/>
            <a:gdLst>
              <a:gd name="T0" fmla="*/ 831 w 1662"/>
              <a:gd name="T1" fmla="*/ 1662 h 1662"/>
              <a:gd name="T2" fmla="*/ 0 w 1662"/>
              <a:gd name="T3" fmla="*/ 831 h 1662"/>
              <a:gd name="T4" fmla="*/ 831 w 1662"/>
              <a:gd name="T5" fmla="*/ 0 h 1662"/>
              <a:gd name="T6" fmla="*/ 1662 w 1662"/>
              <a:gd name="T7" fmla="*/ 831 h 1662"/>
              <a:gd name="T8" fmla="*/ 831 w 1662"/>
              <a:gd name="T9" fmla="*/ 1662 h 1662"/>
              <a:gd name="T10" fmla="*/ 831 w 1662"/>
              <a:gd name="T11" fmla="*/ 12 h 1662"/>
              <a:gd name="T12" fmla="*/ 12 w 1662"/>
              <a:gd name="T13" fmla="*/ 831 h 1662"/>
              <a:gd name="T14" fmla="*/ 831 w 1662"/>
              <a:gd name="T15" fmla="*/ 1650 h 1662"/>
              <a:gd name="T16" fmla="*/ 1650 w 1662"/>
              <a:gd name="T17" fmla="*/ 831 h 1662"/>
              <a:gd name="T18" fmla="*/ 831 w 1662"/>
              <a:gd name="T19" fmla="*/ 12 h 1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62" h="1662">
                <a:moveTo>
                  <a:pt x="831" y="1662"/>
                </a:moveTo>
                <a:cubicBezTo>
                  <a:pt x="373" y="1662"/>
                  <a:pt x="0" y="1289"/>
                  <a:pt x="0" y="831"/>
                </a:cubicBezTo>
                <a:cubicBezTo>
                  <a:pt x="0" y="373"/>
                  <a:pt x="373" y="0"/>
                  <a:pt x="831" y="0"/>
                </a:cubicBezTo>
                <a:cubicBezTo>
                  <a:pt x="1289" y="0"/>
                  <a:pt x="1662" y="373"/>
                  <a:pt x="1662" y="831"/>
                </a:cubicBezTo>
                <a:cubicBezTo>
                  <a:pt x="1662" y="1289"/>
                  <a:pt x="1289" y="1662"/>
                  <a:pt x="831" y="1662"/>
                </a:cubicBezTo>
                <a:close/>
                <a:moveTo>
                  <a:pt x="831" y="12"/>
                </a:moveTo>
                <a:cubicBezTo>
                  <a:pt x="380" y="12"/>
                  <a:pt x="12" y="380"/>
                  <a:pt x="12" y="831"/>
                </a:cubicBezTo>
                <a:cubicBezTo>
                  <a:pt x="12" y="1282"/>
                  <a:pt x="380" y="1650"/>
                  <a:pt x="831" y="1650"/>
                </a:cubicBezTo>
                <a:cubicBezTo>
                  <a:pt x="1282" y="1650"/>
                  <a:pt x="1650" y="1282"/>
                  <a:pt x="1650" y="831"/>
                </a:cubicBezTo>
                <a:cubicBezTo>
                  <a:pt x="1650" y="380"/>
                  <a:pt x="1282" y="12"/>
                  <a:pt x="831" y="12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5" name="Freeform 81"/>
          <p:cNvSpPr>
            <a:spLocks/>
          </p:cNvSpPr>
          <p:nvPr/>
        </p:nvSpPr>
        <p:spPr bwMode="auto">
          <a:xfrm>
            <a:off x="5873751" y="5040313"/>
            <a:ext cx="201613" cy="288925"/>
          </a:xfrm>
          <a:custGeom>
            <a:avLst/>
            <a:gdLst>
              <a:gd name="T0" fmla="*/ 93 w 127"/>
              <a:gd name="T1" fmla="*/ 164 h 182"/>
              <a:gd name="T2" fmla="*/ 20 w 127"/>
              <a:gd name="T3" fmla="*/ 91 h 182"/>
              <a:gd name="T4" fmla="*/ 93 w 127"/>
              <a:gd name="T5" fmla="*/ 18 h 182"/>
              <a:gd name="T6" fmla="*/ 117 w 127"/>
              <a:gd name="T7" fmla="*/ 44 h 182"/>
              <a:gd name="T8" fmla="*/ 127 w 127"/>
              <a:gd name="T9" fmla="*/ 34 h 182"/>
              <a:gd name="T10" fmla="*/ 93 w 127"/>
              <a:gd name="T11" fmla="*/ 0 h 182"/>
              <a:gd name="T12" fmla="*/ 0 w 127"/>
              <a:gd name="T13" fmla="*/ 91 h 182"/>
              <a:gd name="T14" fmla="*/ 93 w 127"/>
              <a:gd name="T15" fmla="*/ 182 h 182"/>
              <a:gd name="T16" fmla="*/ 127 w 127"/>
              <a:gd name="T17" fmla="*/ 148 h 182"/>
              <a:gd name="T18" fmla="*/ 117 w 127"/>
              <a:gd name="T19" fmla="*/ 138 h 182"/>
              <a:gd name="T20" fmla="*/ 93 w 127"/>
              <a:gd name="T21" fmla="*/ 16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7" h="182">
                <a:moveTo>
                  <a:pt x="93" y="164"/>
                </a:moveTo>
                <a:lnTo>
                  <a:pt x="20" y="91"/>
                </a:lnTo>
                <a:lnTo>
                  <a:pt x="93" y="18"/>
                </a:lnTo>
                <a:lnTo>
                  <a:pt x="117" y="44"/>
                </a:lnTo>
                <a:lnTo>
                  <a:pt x="127" y="34"/>
                </a:lnTo>
                <a:lnTo>
                  <a:pt x="93" y="0"/>
                </a:lnTo>
                <a:lnTo>
                  <a:pt x="0" y="91"/>
                </a:lnTo>
                <a:lnTo>
                  <a:pt x="93" y="182"/>
                </a:lnTo>
                <a:lnTo>
                  <a:pt x="127" y="148"/>
                </a:lnTo>
                <a:lnTo>
                  <a:pt x="117" y="138"/>
                </a:lnTo>
                <a:lnTo>
                  <a:pt x="93" y="1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6" name="Freeform 82"/>
          <p:cNvSpPr>
            <a:spLocks noEditPoints="1"/>
          </p:cNvSpPr>
          <p:nvPr/>
        </p:nvSpPr>
        <p:spPr bwMode="auto">
          <a:xfrm>
            <a:off x="6000751" y="5040313"/>
            <a:ext cx="290513" cy="288925"/>
          </a:xfrm>
          <a:custGeom>
            <a:avLst/>
            <a:gdLst>
              <a:gd name="T0" fmla="*/ 91 w 183"/>
              <a:gd name="T1" fmla="*/ 0 h 182"/>
              <a:gd name="T2" fmla="*/ 0 w 183"/>
              <a:gd name="T3" fmla="*/ 91 h 182"/>
              <a:gd name="T4" fmla="*/ 91 w 183"/>
              <a:gd name="T5" fmla="*/ 182 h 182"/>
              <a:gd name="T6" fmla="*/ 183 w 183"/>
              <a:gd name="T7" fmla="*/ 91 h 182"/>
              <a:gd name="T8" fmla="*/ 91 w 183"/>
              <a:gd name="T9" fmla="*/ 0 h 182"/>
              <a:gd name="T10" fmla="*/ 18 w 183"/>
              <a:gd name="T11" fmla="*/ 91 h 182"/>
              <a:gd name="T12" fmla="*/ 91 w 183"/>
              <a:gd name="T13" fmla="*/ 18 h 182"/>
              <a:gd name="T14" fmla="*/ 164 w 183"/>
              <a:gd name="T15" fmla="*/ 91 h 182"/>
              <a:gd name="T16" fmla="*/ 91 w 183"/>
              <a:gd name="T17" fmla="*/ 164 h 182"/>
              <a:gd name="T18" fmla="*/ 18 w 183"/>
              <a:gd name="T19" fmla="*/ 91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3" h="182">
                <a:moveTo>
                  <a:pt x="91" y="0"/>
                </a:moveTo>
                <a:lnTo>
                  <a:pt x="0" y="91"/>
                </a:lnTo>
                <a:lnTo>
                  <a:pt x="91" y="182"/>
                </a:lnTo>
                <a:lnTo>
                  <a:pt x="183" y="91"/>
                </a:lnTo>
                <a:lnTo>
                  <a:pt x="91" y="0"/>
                </a:lnTo>
                <a:close/>
                <a:moveTo>
                  <a:pt x="18" y="91"/>
                </a:moveTo>
                <a:lnTo>
                  <a:pt x="91" y="18"/>
                </a:lnTo>
                <a:lnTo>
                  <a:pt x="164" y="91"/>
                </a:lnTo>
                <a:lnTo>
                  <a:pt x="91" y="164"/>
                </a:lnTo>
                <a:lnTo>
                  <a:pt x="18" y="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7" name="Freeform 83"/>
          <p:cNvSpPr>
            <a:spLocks/>
          </p:cNvSpPr>
          <p:nvPr/>
        </p:nvSpPr>
        <p:spPr bwMode="auto">
          <a:xfrm>
            <a:off x="6111876" y="1528763"/>
            <a:ext cx="200025" cy="288925"/>
          </a:xfrm>
          <a:custGeom>
            <a:avLst/>
            <a:gdLst>
              <a:gd name="T0" fmla="*/ 34 w 126"/>
              <a:gd name="T1" fmla="*/ 164 h 182"/>
              <a:gd name="T2" fmla="*/ 107 w 126"/>
              <a:gd name="T3" fmla="*/ 91 h 182"/>
              <a:gd name="T4" fmla="*/ 34 w 126"/>
              <a:gd name="T5" fmla="*/ 18 h 182"/>
              <a:gd name="T6" fmla="*/ 9 w 126"/>
              <a:gd name="T7" fmla="*/ 44 h 182"/>
              <a:gd name="T8" fmla="*/ 0 w 126"/>
              <a:gd name="T9" fmla="*/ 34 h 182"/>
              <a:gd name="T10" fmla="*/ 34 w 126"/>
              <a:gd name="T11" fmla="*/ 0 h 182"/>
              <a:gd name="T12" fmla="*/ 126 w 126"/>
              <a:gd name="T13" fmla="*/ 91 h 182"/>
              <a:gd name="T14" fmla="*/ 34 w 126"/>
              <a:gd name="T15" fmla="*/ 182 h 182"/>
              <a:gd name="T16" fmla="*/ 0 w 126"/>
              <a:gd name="T17" fmla="*/ 148 h 182"/>
              <a:gd name="T18" fmla="*/ 9 w 126"/>
              <a:gd name="T19" fmla="*/ 138 h 182"/>
              <a:gd name="T20" fmla="*/ 34 w 126"/>
              <a:gd name="T21" fmla="*/ 16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6" h="182">
                <a:moveTo>
                  <a:pt x="34" y="164"/>
                </a:moveTo>
                <a:lnTo>
                  <a:pt x="107" y="91"/>
                </a:lnTo>
                <a:lnTo>
                  <a:pt x="34" y="18"/>
                </a:lnTo>
                <a:lnTo>
                  <a:pt x="9" y="44"/>
                </a:lnTo>
                <a:lnTo>
                  <a:pt x="0" y="34"/>
                </a:lnTo>
                <a:lnTo>
                  <a:pt x="34" y="0"/>
                </a:lnTo>
                <a:lnTo>
                  <a:pt x="126" y="91"/>
                </a:lnTo>
                <a:lnTo>
                  <a:pt x="34" y="182"/>
                </a:lnTo>
                <a:lnTo>
                  <a:pt x="0" y="148"/>
                </a:lnTo>
                <a:lnTo>
                  <a:pt x="9" y="138"/>
                </a:lnTo>
                <a:lnTo>
                  <a:pt x="34" y="1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8" name="Freeform 84"/>
          <p:cNvSpPr>
            <a:spLocks noEditPoints="1"/>
          </p:cNvSpPr>
          <p:nvPr/>
        </p:nvSpPr>
        <p:spPr bwMode="auto">
          <a:xfrm>
            <a:off x="5894388" y="1528763"/>
            <a:ext cx="292100" cy="288925"/>
          </a:xfrm>
          <a:custGeom>
            <a:avLst/>
            <a:gdLst>
              <a:gd name="T0" fmla="*/ 0 w 184"/>
              <a:gd name="T1" fmla="*/ 91 h 182"/>
              <a:gd name="T2" fmla="*/ 93 w 184"/>
              <a:gd name="T3" fmla="*/ 182 h 182"/>
              <a:gd name="T4" fmla="*/ 184 w 184"/>
              <a:gd name="T5" fmla="*/ 91 h 182"/>
              <a:gd name="T6" fmla="*/ 93 w 184"/>
              <a:gd name="T7" fmla="*/ 0 h 182"/>
              <a:gd name="T8" fmla="*/ 0 w 184"/>
              <a:gd name="T9" fmla="*/ 91 h 182"/>
              <a:gd name="T10" fmla="*/ 93 w 184"/>
              <a:gd name="T11" fmla="*/ 164 h 182"/>
              <a:gd name="T12" fmla="*/ 20 w 184"/>
              <a:gd name="T13" fmla="*/ 91 h 182"/>
              <a:gd name="T14" fmla="*/ 93 w 184"/>
              <a:gd name="T15" fmla="*/ 18 h 182"/>
              <a:gd name="T16" fmla="*/ 166 w 184"/>
              <a:gd name="T17" fmla="*/ 91 h 182"/>
              <a:gd name="T18" fmla="*/ 93 w 184"/>
              <a:gd name="T19" fmla="*/ 16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4" h="182">
                <a:moveTo>
                  <a:pt x="0" y="91"/>
                </a:moveTo>
                <a:lnTo>
                  <a:pt x="93" y="182"/>
                </a:lnTo>
                <a:lnTo>
                  <a:pt x="184" y="91"/>
                </a:lnTo>
                <a:lnTo>
                  <a:pt x="93" y="0"/>
                </a:lnTo>
                <a:lnTo>
                  <a:pt x="0" y="91"/>
                </a:lnTo>
                <a:close/>
                <a:moveTo>
                  <a:pt x="93" y="164"/>
                </a:moveTo>
                <a:lnTo>
                  <a:pt x="20" y="91"/>
                </a:lnTo>
                <a:lnTo>
                  <a:pt x="93" y="18"/>
                </a:lnTo>
                <a:lnTo>
                  <a:pt x="166" y="91"/>
                </a:lnTo>
                <a:lnTo>
                  <a:pt x="93" y="1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753" name="TextBox 1752"/>
          <p:cNvSpPr txBox="1"/>
          <p:nvPr/>
        </p:nvSpPr>
        <p:spPr>
          <a:xfrm>
            <a:off x="4516915" y="2644170"/>
            <a:ext cx="31518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3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" panose="020F0502020204030204" pitchFamily="34" charset="0"/>
              </a:rPr>
              <a:t>Elevator</a:t>
            </a:r>
          </a:p>
          <a:p>
            <a:pPr algn="ctr"/>
            <a:r>
              <a:rPr lang="en-US" sz="4800" b="1" spc="3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" panose="020F0502020204030204" pitchFamily="34" charset="0"/>
              </a:rPr>
              <a:t>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213791-019C-4F18-9D21-8FA64A372AD9}"/>
              </a:ext>
            </a:extLst>
          </p:cNvPr>
          <p:cNvSpPr txBox="1"/>
          <p:nvPr/>
        </p:nvSpPr>
        <p:spPr>
          <a:xfrm>
            <a:off x="9759820" y="5729288"/>
            <a:ext cx="2013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201533673 </a:t>
            </a:r>
            <a:r>
              <a:rPr lang="ko-KR" altLang="en-US" b="1" dirty="0" err="1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최준헌</a:t>
            </a:r>
            <a:endParaRPr lang="en-US" altLang="ko-KR" b="1" dirty="0">
              <a:solidFill>
                <a:schemeClr val="accent2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201835462 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박해원</a:t>
            </a:r>
            <a:endParaRPr lang="en-US" altLang="ko-KR" b="1" dirty="0">
              <a:solidFill>
                <a:schemeClr val="accent2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201835476 </a:t>
            </a:r>
            <a:r>
              <a:rPr lang="ko-KR" altLang="en-US" b="1" dirty="0" err="1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유근혁</a:t>
            </a:r>
            <a:endParaRPr lang="en-US" altLang="ko-KR" b="1" dirty="0">
              <a:solidFill>
                <a:schemeClr val="accent2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23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그림 69" descr="스크린샷이(가) 표시된 사진&#10;&#10;자동 생성된 설명">
            <a:extLst>
              <a:ext uri="{FF2B5EF4-FFF2-40B4-BE49-F238E27FC236}">
                <a16:creationId xmlns:a16="http://schemas.microsoft.com/office/drawing/2014/main" id="{7FA2727E-EAC3-4688-BF3B-3067C1CCB7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81" t="7026" r="3218" b="1835"/>
          <a:stretch/>
        </p:blipFill>
        <p:spPr>
          <a:xfrm>
            <a:off x="6800437" y="481914"/>
            <a:ext cx="4866047" cy="6250189"/>
          </a:xfrm>
          <a:prstGeom prst="rect">
            <a:avLst/>
          </a:prstGeom>
        </p:spPr>
      </p:pic>
      <p:sp>
        <p:nvSpPr>
          <p:cNvPr id="74" name="Rectangle 3">
            <a:extLst>
              <a:ext uri="{FF2B5EF4-FFF2-40B4-BE49-F238E27FC236}">
                <a16:creationId xmlns:a16="http://schemas.microsoft.com/office/drawing/2014/main" id="{8F488967-73FB-418B-A73C-DB3899851CF5}"/>
              </a:ext>
            </a:extLst>
          </p:cNvPr>
          <p:cNvSpPr/>
          <p:nvPr/>
        </p:nvSpPr>
        <p:spPr>
          <a:xfrm>
            <a:off x="302625" y="603041"/>
            <a:ext cx="456623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b="1" dirty="0">
                <a:solidFill>
                  <a:schemeClr val="accent4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Function</a:t>
            </a:r>
          </a:p>
        </p:txBody>
      </p:sp>
      <p:sp>
        <p:nvSpPr>
          <p:cNvPr id="76" name="Rectangle 5">
            <a:extLst>
              <a:ext uri="{FF2B5EF4-FFF2-40B4-BE49-F238E27FC236}">
                <a16:creationId xmlns:a16="http://schemas.microsoft.com/office/drawing/2014/main" id="{D66A009C-5B76-4110-9A8C-D91DDA8437B2}"/>
              </a:ext>
            </a:extLst>
          </p:cNvPr>
          <p:cNvSpPr/>
          <p:nvPr/>
        </p:nvSpPr>
        <p:spPr>
          <a:xfrm>
            <a:off x="461245" y="1500995"/>
            <a:ext cx="53206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ESTIMATED ARRIVAL TIME</a:t>
            </a:r>
            <a:endParaRPr lang="en-US" sz="3200" dirty="0">
              <a:solidFill>
                <a:schemeClr val="accent2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8" name="Rectangle 6">
            <a:extLst>
              <a:ext uri="{FF2B5EF4-FFF2-40B4-BE49-F238E27FC236}">
                <a16:creationId xmlns:a16="http://schemas.microsoft.com/office/drawing/2014/main" id="{DE7DA8A7-6A1C-4B84-B86F-158C385535B9}"/>
              </a:ext>
            </a:extLst>
          </p:cNvPr>
          <p:cNvSpPr/>
          <p:nvPr/>
        </p:nvSpPr>
        <p:spPr>
          <a:xfrm>
            <a:off x="691332" y="2574924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9" name="Rectangle 2009">
            <a:extLst>
              <a:ext uri="{FF2B5EF4-FFF2-40B4-BE49-F238E27FC236}">
                <a16:creationId xmlns:a16="http://schemas.microsoft.com/office/drawing/2014/main" id="{A006E74D-E03F-4598-A08F-4941A7A33579}"/>
              </a:ext>
            </a:extLst>
          </p:cNvPr>
          <p:cNvSpPr/>
          <p:nvPr/>
        </p:nvSpPr>
        <p:spPr>
          <a:xfrm>
            <a:off x="928736" y="2574924"/>
            <a:ext cx="5719093" cy="3590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/>
                <a:cs typeface="Lato Light" panose="020F0502020204030203" pitchFamily="34" charset="0"/>
              </a:rPr>
              <a:t>Do.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/>
                <a:cs typeface="Lato Light" panose="020F0502020204030203" pitchFamily="34" charset="0"/>
              </a:rPr>
              <a:t>Put the button outside the elevator, not inside.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accent2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/>
              <a:cs typeface="Lato Light" panose="020F0502020204030203" pitchFamily="34" charset="0"/>
            </a:endParaRPr>
          </a:p>
          <a:p>
            <a:pPr>
              <a:lnSpc>
                <a:spcPct val="170000"/>
              </a:lnSpc>
            </a:pPr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/>
                <a:cs typeface="Lato Light" panose="020F0502020204030203" pitchFamily="34" charset="0"/>
              </a:rPr>
              <a:t>Then.</a:t>
            </a:r>
          </a:p>
          <a:p>
            <a:pPr>
              <a:lnSpc>
                <a:spcPct val="170000"/>
              </a:lnSpc>
            </a:pP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/>
                <a:cs typeface="Lato Light" panose="020F0502020204030203" pitchFamily="34" charset="0"/>
              </a:rPr>
              <a:t>Show the estimated arrival time when you push the floor button. After the passenger was registered, it compares the angle, find the closest elevator from the passenger.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5068041-7005-49E6-8201-AF7F0FD18732}"/>
              </a:ext>
            </a:extLst>
          </p:cNvPr>
          <p:cNvSpPr/>
          <p:nvPr/>
        </p:nvSpPr>
        <p:spPr>
          <a:xfrm>
            <a:off x="7176304" y="706056"/>
            <a:ext cx="3819645" cy="937550"/>
          </a:xfrm>
          <a:prstGeom prst="rect">
            <a:avLst/>
          </a:prstGeom>
          <a:noFill/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0529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5">
            <a:extLst>
              <a:ext uri="{FF2B5EF4-FFF2-40B4-BE49-F238E27FC236}">
                <a16:creationId xmlns:a16="http://schemas.microsoft.com/office/drawing/2014/main" id="{200875B3-4275-49DB-A56B-F2A3EEB72871}"/>
              </a:ext>
            </a:extLst>
          </p:cNvPr>
          <p:cNvSpPr/>
          <p:nvPr/>
        </p:nvSpPr>
        <p:spPr>
          <a:xfrm>
            <a:off x="494460" y="1500995"/>
            <a:ext cx="44836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SERVER WAIT CLIENT</a:t>
            </a:r>
            <a:endParaRPr lang="en-US" altLang="ko-KR" sz="3200" b="1" dirty="0">
              <a:solidFill>
                <a:schemeClr val="accent2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/>
              <a:cs typeface="Lato Light" panose="020F0502020204030203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43207555-655E-45EF-8077-FC111DE61379}"/>
              </a:ext>
            </a:extLst>
          </p:cNvPr>
          <p:cNvSpPr/>
          <p:nvPr/>
        </p:nvSpPr>
        <p:spPr>
          <a:xfrm>
            <a:off x="302625" y="603041"/>
            <a:ext cx="842158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000" b="1" dirty="0">
                <a:solidFill>
                  <a:schemeClr val="accent4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 Simulation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0B8E2989-AA6F-4314-B0C1-96D0A4261B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166" b="91675"/>
          <a:stretch/>
        </p:blipFill>
        <p:spPr>
          <a:xfrm>
            <a:off x="6798278" y="1033928"/>
            <a:ext cx="3851869" cy="971889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529EF709-93C4-4762-BCAE-0B604B3F5C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27" t="367" r="277" b="1429"/>
          <a:stretch/>
        </p:blipFill>
        <p:spPr>
          <a:xfrm>
            <a:off x="813154" y="2085770"/>
            <a:ext cx="10565692" cy="4567949"/>
          </a:xfrm>
          <a:prstGeom prst="rect">
            <a:avLst/>
          </a:prstGeom>
        </p:spPr>
      </p:pic>
      <p:sp>
        <p:nvSpPr>
          <p:cNvPr id="15" name="Rectangle 5">
            <a:extLst>
              <a:ext uri="{FF2B5EF4-FFF2-40B4-BE49-F238E27FC236}">
                <a16:creationId xmlns:a16="http://schemas.microsoft.com/office/drawing/2014/main" id="{F86ECBD9-CC1D-4CDC-9518-EAED84787007}"/>
              </a:ext>
            </a:extLst>
          </p:cNvPr>
          <p:cNvSpPr/>
          <p:nvPr/>
        </p:nvSpPr>
        <p:spPr>
          <a:xfrm>
            <a:off x="7663869" y="369200"/>
            <a:ext cx="20233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CONSOLE</a:t>
            </a:r>
            <a:endParaRPr lang="en-US" altLang="ko-KR" sz="3200" b="1" dirty="0">
              <a:solidFill>
                <a:schemeClr val="accent2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157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5">
            <a:extLst>
              <a:ext uri="{FF2B5EF4-FFF2-40B4-BE49-F238E27FC236}">
                <a16:creationId xmlns:a16="http://schemas.microsoft.com/office/drawing/2014/main" id="{200875B3-4275-49DB-A56B-F2A3EEB72871}"/>
              </a:ext>
            </a:extLst>
          </p:cNvPr>
          <p:cNvSpPr/>
          <p:nvPr/>
        </p:nvSpPr>
        <p:spPr>
          <a:xfrm>
            <a:off x="494460" y="1500995"/>
            <a:ext cx="78681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CLIENT WANT TO MOVE FROM 1F TO 5F</a:t>
            </a:r>
            <a:endParaRPr lang="en-US" altLang="ko-KR" sz="3200" b="1" dirty="0">
              <a:solidFill>
                <a:schemeClr val="accent2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/>
              <a:cs typeface="Lato Light" panose="020F0502020204030203" pitchFamily="34" charset="0"/>
            </a:endParaRP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F86ECBD9-CC1D-4CDC-9518-EAED84787007}"/>
              </a:ext>
            </a:extLst>
          </p:cNvPr>
          <p:cNvSpPr/>
          <p:nvPr/>
        </p:nvSpPr>
        <p:spPr>
          <a:xfrm>
            <a:off x="5084344" y="6023448"/>
            <a:ext cx="20233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CONSOLE</a:t>
            </a:r>
            <a:endParaRPr lang="en-US" altLang="ko-KR" sz="3200" b="1" dirty="0">
              <a:solidFill>
                <a:schemeClr val="accent2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/>
              <a:cs typeface="Lato Light" panose="020F0502020204030203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B81FF3A-012C-4DB8-84CA-D41BFA4F6B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37" b="64033"/>
          <a:stretch/>
        </p:blipFill>
        <p:spPr>
          <a:xfrm>
            <a:off x="1485089" y="2743517"/>
            <a:ext cx="9221822" cy="3206959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F40E5573-FB86-4252-BEA0-F62D17D7C6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5" b="807"/>
          <a:stretch/>
        </p:blipFill>
        <p:spPr>
          <a:xfrm>
            <a:off x="901040" y="2085770"/>
            <a:ext cx="10389918" cy="4583650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A7B9D899-A362-460F-BE8C-FEA3C90D8B3C}"/>
              </a:ext>
            </a:extLst>
          </p:cNvPr>
          <p:cNvSpPr/>
          <p:nvPr/>
        </p:nvSpPr>
        <p:spPr>
          <a:xfrm>
            <a:off x="302625" y="603041"/>
            <a:ext cx="842158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000" b="1" dirty="0">
                <a:solidFill>
                  <a:schemeClr val="accent4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</a:t>
            </a:r>
            <a:r>
              <a:rPr lang="en-US" altLang="ko-KR" sz="5000" b="1">
                <a:solidFill>
                  <a:schemeClr val="accent4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</a:t>
            </a:r>
            <a:r>
              <a:rPr lang="en-US" altLang="ko-KR" sz="5000" b="1" dirty="0">
                <a:solidFill>
                  <a:schemeClr val="accent4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2219874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5">
            <a:extLst>
              <a:ext uri="{FF2B5EF4-FFF2-40B4-BE49-F238E27FC236}">
                <a16:creationId xmlns:a16="http://schemas.microsoft.com/office/drawing/2014/main" id="{200875B3-4275-49DB-A56B-F2A3EEB72871}"/>
              </a:ext>
            </a:extLst>
          </p:cNvPr>
          <p:cNvSpPr/>
          <p:nvPr/>
        </p:nvSpPr>
        <p:spPr>
          <a:xfrm>
            <a:off x="494460" y="1500995"/>
            <a:ext cx="79546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CLIENT WANT TO MOVE FROM 2F TO 6F</a:t>
            </a:r>
            <a:endParaRPr lang="en-US" altLang="ko-KR" sz="3200" b="1" dirty="0">
              <a:solidFill>
                <a:schemeClr val="accent2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/>
              <a:cs typeface="Lato Light" panose="020F0502020204030203" pitchFamily="34" charset="0"/>
            </a:endParaRP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F86ECBD9-CC1D-4CDC-9518-EAED84787007}"/>
              </a:ext>
            </a:extLst>
          </p:cNvPr>
          <p:cNvSpPr/>
          <p:nvPr/>
        </p:nvSpPr>
        <p:spPr>
          <a:xfrm>
            <a:off x="9118125" y="5824072"/>
            <a:ext cx="2023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CONSOLE</a:t>
            </a:r>
            <a:endParaRPr lang="en-US" altLang="ko-KR" sz="3200" b="1" dirty="0">
              <a:solidFill>
                <a:schemeClr val="accent2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/>
              <a:cs typeface="Lato Light" panose="020F0502020204030203" pitchFamily="34" charset="0"/>
            </a:endParaRPr>
          </a:p>
        </p:txBody>
      </p:sp>
      <p:pic>
        <p:nvPicPr>
          <p:cNvPr id="4" name="그림 3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A05510BE-1446-43A0-AEEA-4D0D10B34C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4283"/>
          <a:stretch/>
        </p:blipFill>
        <p:spPr>
          <a:xfrm>
            <a:off x="8562022" y="1033928"/>
            <a:ext cx="3135518" cy="4583651"/>
          </a:xfrm>
          <a:prstGeom prst="rect">
            <a:avLst/>
          </a:prstGeom>
        </p:spPr>
      </p:pic>
      <p:pic>
        <p:nvPicPr>
          <p:cNvPr id="10" name="그림 9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791500EF-7B9C-44BA-9716-9B1A320611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1" t="-424" r="-3" b="424"/>
          <a:stretch/>
        </p:blipFill>
        <p:spPr>
          <a:xfrm>
            <a:off x="680936" y="2121950"/>
            <a:ext cx="7681640" cy="4583651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ED1FC22F-BFAB-4D59-A03C-694A87E3E0E7}"/>
              </a:ext>
            </a:extLst>
          </p:cNvPr>
          <p:cNvSpPr/>
          <p:nvPr/>
        </p:nvSpPr>
        <p:spPr>
          <a:xfrm>
            <a:off x="302625" y="603041"/>
            <a:ext cx="842158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000" b="1" dirty="0">
                <a:solidFill>
                  <a:schemeClr val="accent4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</a:t>
            </a:r>
            <a:r>
              <a:rPr lang="en-US" altLang="ko-KR" sz="5000" b="1">
                <a:solidFill>
                  <a:schemeClr val="accent4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</a:t>
            </a:r>
            <a:r>
              <a:rPr lang="en-US" altLang="ko-KR" sz="5000" b="1" dirty="0">
                <a:solidFill>
                  <a:schemeClr val="accent4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3819472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5">
            <a:extLst>
              <a:ext uri="{FF2B5EF4-FFF2-40B4-BE49-F238E27FC236}">
                <a16:creationId xmlns:a16="http://schemas.microsoft.com/office/drawing/2014/main" id="{200875B3-4275-49DB-A56B-F2A3EEB72871}"/>
              </a:ext>
            </a:extLst>
          </p:cNvPr>
          <p:cNvSpPr/>
          <p:nvPr/>
        </p:nvSpPr>
        <p:spPr>
          <a:xfrm>
            <a:off x="494460" y="1500995"/>
            <a:ext cx="79546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CLIENT WANT TO MOVE FROM 4F TO 6F</a:t>
            </a:r>
            <a:endParaRPr lang="en-US" altLang="ko-KR" sz="3200" b="1" dirty="0">
              <a:solidFill>
                <a:schemeClr val="accent2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/>
              <a:cs typeface="Lato Light" panose="020F0502020204030203" pitchFamily="34" charset="0"/>
            </a:endParaRPr>
          </a:p>
        </p:txBody>
      </p:sp>
      <p:pic>
        <p:nvPicPr>
          <p:cNvPr id="2" name="ad.F4-F6">
            <a:hlinkClick r:id="" action="ppaction://media"/>
            <a:extLst>
              <a:ext uri="{FF2B5EF4-FFF2-40B4-BE49-F238E27FC236}">
                <a16:creationId xmlns:a16="http://schemas.microsoft.com/office/drawing/2014/main" id="{C224962A-CAC2-4CAE-B1CE-FFBBFF71C6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4460" y="2121950"/>
            <a:ext cx="11431651" cy="4512314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08BB0A17-5829-4069-B170-29757FAA4659}"/>
              </a:ext>
            </a:extLst>
          </p:cNvPr>
          <p:cNvSpPr/>
          <p:nvPr/>
        </p:nvSpPr>
        <p:spPr>
          <a:xfrm>
            <a:off x="302625" y="603041"/>
            <a:ext cx="842158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000" b="1" dirty="0">
                <a:solidFill>
                  <a:schemeClr val="accent4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</a:t>
            </a:r>
            <a:r>
              <a:rPr lang="en-US" altLang="ko-KR" sz="5000" b="1">
                <a:solidFill>
                  <a:schemeClr val="accent4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</a:t>
            </a:r>
            <a:r>
              <a:rPr lang="en-US" altLang="ko-KR" sz="5000" b="1" dirty="0">
                <a:solidFill>
                  <a:schemeClr val="accent4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382570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5">
            <a:extLst>
              <a:ext uri="{FF2B5EF4-FFF2-40B4-BE49-F238E27FC236}">
                <a16:creationId xmlns:a16="http://schemas.microsoft.com/office/drawing/2014/main" id="{200875B3-4275-49DB-A56B-F2A3EEB72871}"/>
              </a:ext>
            </a:extLst>
          </p:cNvPr>
          <p:cNvSpPr/>
          <p:nvPr/>
        </p:nvSpPr>
        <p:spPr>
          <a:xfrm>
            <a:off x="494460" y="1500995"/>
            <a:ext cx="79546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CLIENT WANT TO MOVE FROM 6F TO 1F</a:t>
            </a:r>
            <a:endParaRPr lang="en-US" altLang="ko-KR" sz="3200" b="1" dirty="0">
              <a:solidFill>
                <a:schemeClr val="accent2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/>
              <a:cs typeface="Lato Light" panose="020F0502020204030203" pitchFamily="34" charset="0"/>
            </a:endParaRPr>
          </a:p>
        </p:txBody>
      </p:sp>
      <p:pic>
        <p:nvPicPr>
          <p:cNvPr id="3" name="ae.F6-F1">
            <a:hlinkClick r:id="" action="ppaction://media"/>
            <a:extLst>
              <a:ext uri="{FF2B5EF4-FFF2-40B4-BE49-F238E27FC236}">
                <a16:creationId xmlns:a16="http://schemas.microsoft.com/office/drawing/2014/main" id="{34A82051-FE49-4688-8D7E-58C6F5D93E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4460" y="2085769"/>
            <a:ext cx="11451106" cy="4509584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BF460D62-8757-4019-834D-7F5F316534F6}"/>
              </a:ext>
            </a:extLst>
          </p:cNvPr>
          <p:cNvSpPr/>
          <p:nvPr/>
        </p:nvSpPr>
        <p:spPr>
          <a:xfrm>
            <a:off x="302625" y="603041"/>
            <a:ext cx="842158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000" b="1" dirty="0">
                <a:solidFill>
                  <a:schemeClr val="accent4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</a:t>
            </a:r>
            <a:r>
              <a:rPr lang="en-US" altLang="ko-KR" sz="5000" b="1">
                <a:solidFill>
                  <a:schemeClr val="accent4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</a:t>
            </a:r>
            <a:r>
              <a:rPr lang="en-US" altLang="ko-KR" sz="5000" b="1" dirty="0">
                <a:solidFill>
                  <a:schemeClr val="accent4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87481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>
            <a:extLst>
              <a:ext uri="{FF2B5EF4-FFF2-40B4-BE49-F238E27FC236}">
                <a16:creationId xmlns:a16="http://schemas.microsoft.com/office/drawing/2014/main" id="{C4405989-FADE-4A46-8891-8E05EE4E9194}"/>
              </a:ext>
            </a:extLst>
          </p:cNvPr>
          <p:cNvSpPr/>
          <p:nvPr/>
        </p:nvSpPr>
        <p:spPr>
          <a:xfrm>
            <a:off x="302625" y="603041"/>
            <a:ext cx="456623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b="1" dirty="0">
                <a:solidFill>
                  <a:schemeClr val="accent4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 Role</a:t>
            </a:r>
          </a:p>
        </p:txBody>
      </p:sp>
      <p:sp>
        <p:nvSpPr>
          <p:cNvPr id="4" name="Freeform 24">
            <a:extLst>
              <a:ext uri="{FF2B5EF4-FFF2-40B4-BE49-F238E27FC236}">
                <a16:creationId xmlns:a16="http://schemas.microsoft.com/office/drawing/2014/main" id="{72D33B65-1465-4F3B-8CD6-96BF918FB395}"/>
              </a:ext>
            </a:extLst>
          </p:cNvPr>
          <p:cNvSpPr>
            <a:spLocks/>
          </p:cNvSpPr>
          <p:nvPr/>
        </p:nvSpPr>
        <p:spPr bwMode="auto">
          <a:xfrm>
            <a:off x="2755645" y="3595076"/>
            <a:ext cx="32961" cy="964723"/>
          </a:xfrm>
          <a:custGeom>
            <a:avLst/>
            <a:gdLst>
              <a:gd name="T0" fmla="*/ 18 w 36"/>
              <a:gd name="T1" fmla="*/ 1051 h 1051"/>
              <a:gd name="T2" fmla="*/ 0 w 36"/>
              <a:gd name="T3" fmla="*/ 1040 h 1051"/>
              <a:gd name="T4" fmla="*/ 0 w 36"/>
              <a:gd name="T5" fmla="*/ 11 h 1051"/>
              <a:gd name="T6" fmla="*/ 18 w 36"/>
              <a:gd name="T7" fmla="*/ 0 h 1051"/>
              <a:gd name="T8" fmla="*/ 36 w 36"/>
              <a:gd name="T9" fmla="*/ 11 h 1051"/>
              <a:gd name="T10" fmla="*/ 36 w 36"/>
              <a:gd name="T11" fmla="*/ 1040 h 1051"/>
              <a:gd name="T12" fmla="*/ 18 w 36"/>
              <a:gd name="T13" fmla="*/ 1051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" h="1051">
                <a:moveTo>
                  <a:pt x="18" y="1051"/>
                </a:moveTo>
                <a:cubicBezTo>
                  <a:pt x="8" y="1051"/>
                  <a:pt x="0" y="1046"/>
                  <a:pt x="0" y="104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8" y="0"/>
                  <a:pt x="18" y="0"/>
                </a:cubicBezTo>
                <a:cubicBezTo>
                  <a:pt x="28" y="0"/>
                  <a:pt x="36" y="5"/>
                  <a:pt x="36" y="11"/>
                </a:cubicBezTo>
                <a:cubicBezTo>
                  <a:pt x="36" y="1040"/>
                  <a:pt x="36" y="1040"/>
                  <a:pt x="36" y="1040"/>
                </a:cubicBezTo>
                <a:cubicBezTo>
                  <a:pt x="36" y="1046"/>
                  <a:pt x="28" y="1051"/>
                  <a:pt x="18" y="1051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Oval 25">
            <a:extLst>
              <a:ext uri="{FF2B5EF4-FFF2-40B4-BE49-F238E27FC236}">
                <a16:creationId xmlns:a16="http://schemas.microsoft.com/office/drawing/2014/main" id="{EC38CFB0-58CF-4CCF-9FF6-C7B9285D1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5649" y="4435784"/>
            <a:ext cx="256711" cy="257344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19BAF407-738B-405E-A615-70EA10586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4288" y="2706558"/>
            <a:ext cx="1344378" cy="13467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128E4E-3A9B-45D4-8AFA-B10738652D11}"/>
              </a:ext>
            </a:extLst>
          </p:cNvPr>
          <p:cNvSpPr txBox="1"/>
          <p:nvPr/>
        </p:nvSpPr>
        <p:spPr>
          <a:xfrm>
            <a:off x="353374" y="4741646"/>
            <a:ext cx="4804541" cy="194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accent4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Lato Light" panose="020F0502020204030203" pitchFamily="34" charset="0"/>
              </a:rPr>
              <a:t>Choi Jun </a:t>
            </a:r>
            <a:r>
              <a:rPr lang="en-US" altLang="ko-KR" b="1" dirty="0" err="1">
                <a:solidFill>
                  <a:schemeClr val="accent4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Lato Light" panose="020F0502020204030203" pitchFamily="34" charset="0"/>
              </a:rPr>
              <a:t>Heon</a:t>
            </a:r>
            <a:endParaRPr lang="en-US" altLang="ko-KR" b="1" dirty="0">
              <a:solidFill>
                <a:schemeClr val="accent4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Lato Light" panose="020F050202020403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Lato Light" panose="020F0502020204030203" pitchFamily="34" charset="0"/>
              </a:rPr>
              <a:t>Main Algorithm Design</a:t>
            </a:r>
          </a:p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Lato Light" panose="020F0502020204030203" pitchFamily="34" charset="0"/>
              </a:rPr>
              <a:t>Additional Function Design</a:t>
            </a:r>
          </a:p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Lato Light" panose="020F0502020204030203" pitchFamily="34" charset="0"/>
              </a:rPr>
              <a:t>Debugging</a:t>
            </a:r>
          </a:p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Lato Light" panose="020F0502020204030203" pitchFamily="34" charset="0"/>
              </a:rPr>
              <a:t>UI Design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E0071B0-FE4F-4E7A-A475-24D605CB9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135" y="1572379"/>
            <a:ext cx="1799019" cy="252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490AAD-6594-402F-B497-80B39D5AF5D0}"/>
              </a:ext>
            </a:extLst>
          </p:cNvPr>
          <p:cNvSpPr txBox="1"/>
          <p:nvPr/>
        </p:nvSpPr>
        <p:spPr>
          <a:xfrm>
            <a:off x="3272685" y="4749117"/>
            <a:ext cx="5488888" cy="1572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accent4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Park </a:t>
            </a:r>
            <a:r>
              <a:rPr lang="en-US" altLang="ko-KR" b="1" dirty="0" err="1">
                <a:solidFill>
                  <a:schemeClr val="accent4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Hae</a:t>
            </a:r>
            <a:r>
              <a:rPr lang="en-US" altLang="ko-KR" b="1" dirty="0">
                <a:solidFill>
                  <a:schemeClr val="accent4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Won</a:t>
            </a:r>
            <a:endParaRPr lang="en-US" altLang="ko-KR" b="1" dirty="0">
              <a:solidFill>
                <a:schemeClr val="accent2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Lato Light" panose="020F0502020204030203" pitchFamily="34" charset="0"/>
              </a:rPr>
              <a:t>Main Algorithm Design</a:t>
            </a:r>
            <a:endParaRPr lang="en-US" altLang="ko-KR" sz="1600" b="1" dirty="0">
              <a:solidFill>
                <a:schemeClr val="accent2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Networking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UI Design</a:t>
            </a:r>
            <a:endParaRPr lang="en-US" altLang="ko-KR" sz="1600" b="1" dirty="0">
              <a:solidFill>
                <a:schemeClr val="accent2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Lato Light" panose="020F0502020204030203" pitchFamily="34" charset="0"/>
            </a:endParaRPr>
          </a:p>
        </p:txBody>
      </p:sp>
      <p:sp>
        <p:nvSpPr>
          <p:cNvPr id="11" name="Freeform 24">
            <a:extLst>
              <a:ext uri="{FF2B5EF4-FFF2-40B4-BE49-F238E27FC236}">
                <a16:creationId xmlns:a16="http://schemas.microsoft.com/office/drawing/2014/main" id="{D3BFFD42-2304-4C77-954C-C1CF1E3AD8DB}"/>
              </a:ext>
            </a:extLst>
          </p:cNvPr>
          <p:cNvSpPr>
            <a:spLocks/>
          </p:cNvSpPr>
          <p:nvPr/>
        </p:nvSpPr>
        <p:spPr bwMode="auto">
          <a:xfrm>
            <a:off x="5974909" y="3602547"/>
            <a:ext cx="32961" cy="964723"/>
          </a:xfrm>
          <a:custGeom>
            <a:avLst/>
            <a:gdLst>
              <a:gd name="T0" fmla="*/ 18 w 36"/>
              <a:gd name="T1" fmla="*/ 1051 h 1051"/>
              <a:gd name="T2" fmla="*/ 0 w 36"/>
              <a:gd name="T3" fmla="*/ 1040 h 1051"/>
              <a:gd name="T4" fmla="*/ 0 w 36"/>
              <a:gd name="T5" fmla="*/ 11 h 1051"/>
              <a:gd name="T6" fmla="*/ 18 w 36"/>
              <a:gd name="T7" fmla="*/ 0 h 1051"/>
              <a:gd name="T8" fmla="*/ 36 w 36"/>
              <a:gd name="T9" fmla="*/ 11 h 1051"/>
              <a:gd name="T10" fmla="*/ 36 w 36"/>
              <a:gd name="T11" fmla="*/ 1040 h 1051"/>
              <a:gd name="T12" fmla="*/ 18 w 36"/>
              <a:gd name="T13" fmla="*/ 1051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" h="1051">
                <a:moveTo>
                  <a:pt x="18" y="1051"/>
                </a:moveTo>
                <a:cubicBezTo>
                  <a:pt x="8" y="1051"/>
                  <a:pt x="0" y="1046"/>
                  <a:pt x="0" y="104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8" y="0"/>
                  <a:pt x="18" y="0"/>
                </a:cubicBezTo>
                <a:cubicBezTo>
                  <a:pt x="28" y="0"/>
                  <a:pt x="36" y="5"/>
                  <a:pt x="36" y="11"/>
                </a:cubicBezTo>
                <a:cubicBezTo>
                  <a:pt x="36" y="1040"/>
                  <a:pt x="36" y="1040"/>
                  <a:pt x="36" y="1040"/>
                </a:cubicBezTo>
                <a:cubicBezTo>
                  <a:pt x="36" y="1046"/>
                  <a:pt x="28" y="1051"/>
                  <a:pt x="18" y="1051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2" name="Oval 25">
            <a:extLst>
              <a:ext uri="{FF2B5EF4-FFF2-40B4-BE49-F238E27FC236}">
                <a16:creationId xmlns:a16="http://schemas.microsoft.com/office/drawing/2014/main" id="{CD7D113E-6015-4C97-B65B-75C4EA5107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4913" y="4443255"/>
            <a:ext cx="256711" cy="257344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6AAB244-008D-4583-B302-CA6A32C98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025" y="1564908"/>
            <a:ext cx="1769223" cy="2520000"/>
          </a:xfrm>
          <a:prstGeom prst="rect">
            <a:avLst/>
          </a:prstGeom>
        </p:spPr>
      </p:pic>
      <p:sp>
        <p:nvSpPr>
          <p:cNvPr id="14" name="Freeform 26">
            <a:extLst>
              <a:ext uri="{FF2B5EF4-FFF2-40B4-BE49-F238E27FC236}">
                <a16:creationId xmlns:a16="http://schemas.microsoft.com/office/drawing/2014/main" id="{DC9978D7-ABAE-44CD-A8A4-D6F834DF332C}"/>
              </a:ext>
            </a:extLst>
          </p:cNvPr>
          <p:cNvSpPr>
            <a:spLocks/>
          </p:cNvSpPr>
          <p:nvPr/>
        </p:nvSpPr>
        <p:spPr bwMode="auto">
          <a:xfrm>
            <a:off x="9191976" y="3577693"/>
            <a:ext cx="32961" cy="964723"/>
          </a:xfrm>
          <a:custGeom>
            <a:avLst/>
            <a:gdLst>
              <a:gd name="T0" fmla="*/ 18 w 36"/>
              <a:gd name="T1" fmla="*/ 1051 h 1051"/>
              <a:gd name="T2" fmla="*/ 0 w 36"/>
              <a:gd name="T3" fmla="*/ 1040 h 1051"/>
              <a:gd name="T4" fmla="*/ 0 w 36"/>
              <a:gd name="T5" fmla="*/ 11 h 1051"/>
              <a:gd name="T6" fmla="*/ 18 w 36"/>
              <a:gd name="T7" fmla="*/ 0 h 1051"/>
              <a:gd name="T8" fmla="*/ 36 w 36"/>
              <a:gd name="T9" fmla="*/ 11 h 1051"/>
              <a:gd name="T10" fmla="*/ 36 w 36"/>
              <a:gd name="T11" fmla="*/ 1040 h 1051"/>
              <a:gd name="T12" fmla="*/ 18 w 36"/>
              <a:gd name="T13" fmla="*/ 1051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" h="1051">
                <a:moveTo>
                  <a:pt x="18" y="1051"/>
                </a:moveTo>
                <a:cubicBezTo>
                  <a:pt x="8" y="1051"/>
                  <a:pt x="0" y="1046"/>
                  <a:pt x="0" y="104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8" y="0"/>
                  <a:pt x="18" y="0"/>
                </a:cubicBezTo>
                <a:cubicBezTo>
                  <a:pt x="28" y="0"/>
                  <a:pt x="36" y="5"/>
                  <a:pt x="36" y="11"/>
                </a:cubicBezTo>
                <a:cubicBezTo>
                  <a:pt x="36" y="1040"/>
                  <a:pt x="36" y="1040"/>
                  <a:pt x="36" y="1040"/>
                </a:cubicBezTo>
                <a:cubicBezTo>
                  <a:pt x="36" y="1046"/>
                  <a:pt x="28" y="1051"/>
                  <a:pt x="18" y="1051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5" name="Oval 27">
            <a:extLst>
              <a:ext uri="{FF2B5EF4-FFF2-40B4-BE49-F238E27FC236}">
                <a16:creationId xmlns:a16="http://schemas.microsoft.com/office/drawing/2014/main" id="{9474418C-7A23-492D-BF6A-80F6F0E538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0100" y="4418360"/>
            <a:ext cx="256711" cy="257344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F3AC81-72C1-4220-B1A2-69BBFC69422E}"/>
              </a:ext>
            </a:extLst>
          </p:cNvPr>
          <p:cNvSpPr txBox="1"/>
          <p:nvPr/>
        </p:nvSpPr>
        <p:spPr>
          <a:xfrm>
            <a:off x="6480493" y="4741646"/>
            <a:ext cx="5488888" cy="194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accent4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Yu </a:t>
            </a:r>
            <a:r>
              <a:rPr lang="en-US" altLang="ko-KR" b="1" dirty="0" err="1">
                <a:solidFill>
                  <a:schemeClr val="accent4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Geun</a:t>
            </a:r>
            <a:r>
              <a:rPr lang="en-US" altLang="ko-KR" b="1" dirty="0">
                <a:solidFill>
                  <a:schemeClr val="accent4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b="1" dirty="0" err="1">
                <a:solidFill>
                  <a:schemeClr val="accent4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Hyeok</a:t>
            </a:r>
            <a:endParaRPr lang="en-US" altLang="ko-KR" b="1" dirty="0">
              <a:solidFill>
                <a:schemeClr val="accent2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Lato Light" panose="020F0502020204030203" pitchFamily="34" charset="0"/>
              </a:rPr>
              <a:t>Main Algorithm Design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Lato Light" panose="020F0502020204030203" pitchFamily="34" charset="0"/>
              </a:rPr>
              <a:t>Debugging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Lato Light" panose="020F0502020204030203" pitchFamily="34" charset="0"/>
              </a:rPr>
              <a:t>Networking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Lato Light" panose="020F0502020204030203" pitchFamily="34" charset="0"/>
              </a:rPr>
              <a:t>UI Design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1B7137A-3C9E-47CC-902F-57BFE0F1B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8945" y="1572379"/>
            <a:ext cx="1799019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011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41"/>
          <p:cNvSpPr>
            <a:spLocks noChangeArrowheads="1"/>
          </p:cNvSpPr>
          <p:nvPr/>
        </p:nvSpPr>
        <p:spPr bwMode="auto">
          <a:xfrm>
            <a:off x="3795713" y="1128713"/>
            <a:ext cx="4594225" cy="4600575"/>
          </a:xfrm>
          <a:prstGeom prst="ellipse">
            <a:avLst/>
          </a:prstGeom>
          <a:solidFill>
            <a:srgbClr val="3834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6" name="Freeform 42"/>
          <p:cNvSpPr>
            <a:spLocks noEditPoints="1"/>
          </p:cNvSpPr>
          <p:nvPr/>
        </p:nvSpPr>
        <p:spPr bwMode="auto">
          <a:xfrm>
            <a:off x="3951288" y="1284288"/>
            <a:ext cx="4284663" cy="4289425"/>
          </a:xfrm>
          <a:custGeom>
            <a:avLst/>
            <a:gdLst>
              <a:gd name="T0" fmla="*/ 831 w 1662"/>
              <a:gd name="T1" fmla="*/ 1662 h 1662"/>
              <a:gd name="T2" fmla="*/ 0 w 1662"/>
              <a:gd name="T3" fmla="*/ 831 h 1662"/>
              <a:gd name="T4" fmla="*/ 831 w 1662"/>
              <a:gd name="T5" fmla="*/ 0 h 1662"/>
              <a:gd name="T6" fmla="*/ 1662 w 1662"/>
              <a:gd name="T7" fmla="*/ 831 h 1662"/>
              <a:gd name="T8" fmla="*/ 831 w 1662"/>
              <a:gd name="T9" fmla="*/ 1662 h 1662"/>
              <a:gd name="T10" fmla="*/ 831 w 1662"/>
              <a:gd name="T11" fmla="*/ 12 h 1662"/>
              <a:gd name="T12" fmla="*/ 12 w 1662"/>
              <a:gd name="T13" fmla="*/ 831 h 1662"/>
              <a:gd name="T14" fmla="*/ 831 w 1662"/>
              <a:gd name="T15" fmla="*/ 1650 h 1662"/>
              <a:gd name="T16" fmla="*/ 1650 w 1662"/>
              <a:gd name="T17" fmla="*/ 831 h 1662"/>
              <a:gd name="T18" fmla="*/ 831 w 1662"/>
              <a:gd name="T19" fmla="*/ 12 h 1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62" h="1662">
                <a:moveTo>
                  <a:pt x="831" y="1662"/>
                </a:moveTo>
                <a:cubicBezTo>
                  <a:pt x="373" y="1662"/>
                  <a:pt x="0" y="1289"/>
                  <a:pt x="0" y="831"/>
                </a:cubicBezTo>
                <a:cubicBezTo>
                  <a:pt x="0" y="373"/>
                  <a:pt x="373" y="0"/>
                  <a:pt x="831" y="0"/>
                </a:cubicBezTo>
                <a:cubicBezTo>
                  <a:pt x="1289" y="0"/>
                  <a:pt x="1662" y="373"/>
                  <a:pt x="1662" y="831"/>
                </a:cubicBezTo>
                <a:cubicBezTo>
                  <a:pt x="1662" y="1289"/>
                  <a:pt x="1289" y="1662"/>
                  <a:pt x="831" y="1662"/>
                </a:cubicBezTo>
                <a:close/>
                <a:moveTo>
                  <a:pt x="831" y="12"/>
                </a:moveTo>
                <a:cubicBezTo>
                  <a:pt x="380" y="12"/>
                  <a:pt x="12" y="380"/>
                  <a:pt x="12" y="831"/>
                </a:cubicBezTo>
                <a:cubicBezTo>
                  <a:pt x="12" y="1282"/>
                  <a:pt x="380" y="1650"/>
                  <a:pt x="831" y="1650"/>
                </a:cubicBezTo>
                <a:cubicBezTo>
                  <a:pt x="1282" y="1650"/>
                  <a:pt x="1650" y="1282"/>
                  <a:pt x="1650" y="831"/>
                </a:cubicBezTo>
                <a:cubicBezTo>
                  <a:pt x="1650" y="380"/>
                  <a:pt x="1282" y="12"/>
                  <a:pt x="831" y="12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5" name="Freeform 81"/>
          <p:cNvSpPr>
            <a:spLocks/>
          </p:cNvSpPr>
          <p:nvPr/>
        </p:nvSpPr>
        <p:spPr bwMode="auto">
          <a:xfrm>
            <a:off x="5873751" y="5040313"/>
            <a:ext cx="201613" cy="288925"/>
          </a:xfrm>
          <a:custGeom>
            <a:avLst/>
            <a:gdLst>
              <a:gd name="T0" fmla="*/ 93 w 127"/>
              <a:gd name="T1" fmla="*/ 164 h 182"/>
              <a:gd name="T2" fmla="*/ 20 w 127"/>
              <a:gd name="T3" fmla="*/ 91 h 182"/>
              <a:gd name="T4" fmla="*/ 93 w 127"/>
              <a:gd name="T5" fmla="*/ 18 h 182"/>
              <a:gd name="T6" fmla="*/ 117 w 127"/>
              <a:gd name="T7" fmla="*/ 44 h 182"/>
              <a:gd name="T8" fmla="*/ 127 w 127"/>
              <a:gd name="T9" fmla="*/ 34 h 182"/>
              <a:gd name="T10" fmla="*/ 93 w 127"/>
              <a:gd name="T11" fmla="*/ 0 h 182"/>
              <a:gd name="T12" fmla="*/ 0 w 127"/>
              <a:gd name="T13" fmla="*/ 91 h 182"/>
              <a:gd name="T14" fmla="*/ 93 w 127"/>
              <a:gd name="T15" fmla="*/ 182 h 182"/>
              <a:gd name="T16" fmla="*/ 127 w 127"/>
              <a:gd name="T17" fmla="*/ 148 h 182"/>
              <a:gd name="T18" fmla="*/ 117 w 127"/>
              <a:gd name="T19" fmla="*/ 138 h 182"/>
              <a:gd name="T20" fmla="*/ 93 w 127"/>
              <a:gd name="T21" fmla="*/ 16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7" h="182">
                <a:moveTo>
                  <a:pt x="93" y="164"/>
                </a:moveTo>
                <a:lnTo>
                  <a:pt x="20" y="91"/>
                </a:lnTo>
                <a:lnTo>
                  <a:pt x="93" y="18"/>
                </a:lnTo>
                <a:lnTo>
                  <a:pt x="117" y="44"/>
                </a:lnTo>
                <a:lnTo>
                  <a:pt x="127" y="34"/>
                </a:lnTo>
                <a:lnTo>
                  <a:pt x="93" y="0"/>
                </a:lnTo>
                <a:lnTo>
                  <a:pt x="0" y="91"/>
                </a:lnTo>
                <a:lnTo>
                  <a:pt x="93" y="182"/>
                </a:lnTo>
                <a:lnTo>
                  <a:pt x="127" y="148"/>
                </a:lnTo>
                <a:lnTo>
                  <a:pt x="117" y="138"/>
                </a:lnTo>
                <a:lnTo>
                  <a:pt x="93" y="1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6" name="Freeform 82"/>
          <p:cNvSpPr>
            <a:spLocks noEditPoints="1"/>
          </p:cNvSpPr>
          <p:nvPr/>
        </p:nvSpPr>
        <p:spPr bwMode="auto">
          <a:xfrm>
            <a:off x="6000751" y="5040313"/>
            <a:ext cx="290513" cy="288925"/>
          </a:xfrm>
          <a:custGeom>
            <a:avLst/>
            <a:gdLst>
              <a:gd name="T0" fmla="*/ 91 w 183"/>
              <a:gd name="T1" fmla="*/ 0 h 182"/>
              <a:gd name="T2" fmla="*/ 0 w 183"/>
              <a:gd name="T3" fmla="*/ 91 h 182"/>
              <a:gd name="T4" fmla="*/ 91 w 183"/>
              <a:gd name="T5" fmla="*/ 182 h 182"/>
              <a:gd name="T6" fmla="*/ 183 w 183"/>
              <a:gd name="T7" fmla="*/ 91 h 182"/>
              <a:gd name="T8" fmla="*/ 91 w 183"/>
              <a:gd name="T9" fmla="*/ 0 h 182"/>
              <a:gd name="T10" fmla="*/ 18 w 183"/>
              <a:gd name="T11" fmla="*/ 91 h 182"/>
              <a:gd name="T12" fmla="*/ 91 w 183"/>
              <a:gd name="T13" fmla="*/ 18 h 182"/>
              <a:gd name="T14" fmla="*/ 164 w 183"/>
              <a:gd name="T15" fmla="*/ 91 h 182"/>
              <a:gd name="T16" fmla="*/ 91 w 183"/>
              <a:gd name="T17" fmla="*/ 164 h 182"/>
              <a:gd name="T18" fmla="*/ 18 w 183"/>
              <a:gd name="T19" fmla="*/ 91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3" h="182">
                <a:moveTo>
                  <a:pt x="91" y="0"/>
                </a:moveTo>
                <a:lnTo>
                  <a:pt x="0" y="91"/>
                </a:lnTo>
                <a:lnTo>
                  <a:pt x="91" y="182"/>
                </a:lnTo>
                <a:lnTo>
                  <a:pt x="183" y="91"/>
                </a:lnTo>
                <a:lnTo>
                  <a:pt x="91" y="0"/>
                </a:lnTo>
                <a:close/>
                <a:moveTo>
                  <a:pt x="18" y="91"/>
                </a:moveTo>
                <a:lnTo>
                  <a:pt x="91" y="18"/>
                </a:lnTo>
                <a:lnTo>
                  <a:pt x="164" y="91"/>
                </a:lnTo>
                <a:lnTo>
                  <a:pt x="91" y="164"/>
                </a:lnTo>
                <a:lnTo>
                  <a:pt x="18" y="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7" name="Freeform 83"/>
          <p:cNvSpPr>
            <a:spLocks/>
          </p:cNvSpPr>
          <p:nvPr/>
        </p:nvSpPr>
        <p:spPr bwMode="auto">
          <a:xfrm>
            <a:off x="6111876" y="1528763"/>
            <a:ext cx="200025" cy="288925"/>
          </a:xfrm>
          <a:custGeom>
            <a:avLst/>
            <a:gdLst>
              <a:gd name="T0" fmla="*/ 34 w 126"/>
              <a:gd name="T1" fmla="*/ 164 h 182"/>
              <a:gd name="T2" fmla="*/ 107 w 126"/>
              <a:gd name="T3" fmla="*/ 91 h 182"/>
              <a:gd name="T4" fmla="*/ 34 w 126"/>
              <a:gd name="T5" fmla="*/ 18 h 182"/>
              <a:gd name="T6" fmla="*/ 9 w 126"/>
              <a:gd name="T7" fmla="*/ 44 h 182"/>
              <a:gd name="T8" fmla="*/ 0 w 126"/>
              <a:gd name="T9" fmla="*/ 34 h 182"/>
              <a:gd name="T10" fmla="*/ 34 w 126"/>
              <a:gd name="T11" fmla="*/ 0 h 182"/>
              <a:gd name="T12" fmla="*/ 126 w 126"/>
              <a:gd name="T13" fmla="*/ 91 h 182"/>
              <a:gd name="T14" fmla="*/ 34 w 126"/>
              <a:gd name="T15" fmla="*/ 182 h 182"/>
              <a:gd name="T16" fmla="*/ 0 w 126"/>
              <a:gd name="T17" fmla="*/ 148 h 182"/>
              <a:gd name="T18" fmla="*/ 9 w 126"/>
              <a:gd name="T19" fmla="*/ 138 h 182"/>
              <a:gd name="T20" fmla="*/ 34 w 126"/>
              <a:gd name="T21" fmla="*/ 16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6" h="182">
                <a:moveTo>
                  <a:pt x="34" y="164"/>
                </a:moveTo>
                <a:lnTo>
                  <a:pt x="107" y="91"/>
                </a:lnTo>
                <a:lnTo>
                  <a:pt x="34" y="18"/>
                </a:lnTo>
                <a:lnTo>
                  <a:pt x="9" y="44"/>
                </a:lnTo>
                <a:lnTo>
                  <a:pt x="0" y="34"/>
                </a:lnTo>
                <a:lnTo>
                  <a:pt x="34" y="0"/>
                </a:lnTo>
                <a:lnTo>
                  <a:pt x="126" y="91"/>
                </a:lnTo>
                <a:lnTo>
                  <a:pt x="34" y="182"/>
                </a:lnTo>
                <a:lnTo>
                  <a:pt x="0" y="148"/>
                </a:lnTo>
                <a:lnTo>
                  <a:pt x="9" y="138"/>
                </a:lnTo>
                <a:lnTo>
                  <a:pt x="34" y="1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8" name="Freeform 84"/>
          <p:cNvSpPr>
            <a:spLocks noEditPoints="1"/>
          </p:cNvSpPr>
          <p:nvPr/>
        </p:nvSpPr>
        <p:spPr bwMode="auto">
          <a:xfrm>
            <a:off x="5894388" y="1528763"/>
            <a:ext cx="292100" cy="288925"/>
          </a:xfrm>
          <a:custGeom>
            <a:avLst/>
            <a:gdLst>
              <a:gd name="T0" fmla="*/ 0 w 184"/>
              <a:gd name="T1" fmla="*/ 91 h 182"/>
              <a:gd name="T2" fmla="*/ 93 w 184"/>
              <a:gd name="T3" fmla="*/ 182 h 182"/>
              <a:gd name="T4" fmla="*/ 184 w 184"/>
              <a:gd name="T5" fmla="*/ 91 h 182"/>
              <a:gd name="T6" fmla="*/ 93 w 184"/>
              <a:gd name="T7" fmla="*/ 0 h 182"/>
              <a:gd name="T8" fmla="*/ 0 w 184"/>
              <a:gd name="T9" fmla="*/ 91 h 182"/>
              <a:gd name="T10" fmla="*/ 93 w 184"/>
              <a:gd name="T11" fmla="*/ 164 h 182"/>
              <a:gd name="T12" fmla="*/ 20 w 184"/>
              <a:gd name="T13" fmla="*/ 91 h 182"/>
              <a:gd name="T14" fmla="*/ 93 w 184"/>
              <a:gd name="T15" fmla="*/ 18 h 182"/>
              <a:gd name="T16" fmla="*/ 166 w 184"/>
              <a:gd name="T17" fmla="*/ 91 h 182"/>
              <a:gd name="T18" fmla="*/ 93 w 184"/>
              <a:gd name="T19" fmla="*/ 16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4" h="182">
                <a:moveTo>
                  <a:pt x="0" y="91"/>
                </a:moveTo>
                <a:lnTo>
                  <a:pt x="93" y="182"/>
                </a:lnTo>
                <a:lnTo>
                  <a:pt x="184" y="91"/>
                </a:lnTo>
                <a:lnTo>
                  <a:pt x="93" y="0"/>
                </a:lnTo>
                <a:lnTo>
                  <a:pt x="0" y="91"/>
                </a:lnTo>
                <a:close/>
                <a:moveTo>
                  <a:pt x="93" y="164"/>
                </a:moveTo>
                <a:lnTo>
                  <a:pt x="20" y="91"/>
                </a:lnTo>
                <a:lnTo>
                  <a:pt x="93" y="18"/>
                </a:lnTo>
                <a:lnTo>
                  <a:pt x="166" y="91"/>
                </a:lnTo>
                <a:lnTo>
                  <a:pt x="93" y="1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753" name="TextBox 1752"/>
          <p:cNvSpPr txBox="1"/>
          <p:nvPr/>
        </p:nvSpPr>
        <p:spPr>
          <a:xfrm>
            <a:off x="4278066" y="2437235"/>
            <a:ext cx="362952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" panose="020F0502020204030204" pitchFamily="34" charset="0"/>
              </a:rPr>
              <a:t>THANK</a:t>
            </a:r>
          </a:p>
        </p:txBody>
      </p:sp>
      <p:sp>
        <p:nvSpPr>
          <p:cNvPr id="1754" name="TextBox 1753"/>
          <p:cNvSpPr txBox="1"/>
          <p:nvPr/>
        </p:nvSpPr>
        <p:spPr>
          <a:xfrm>
            <a:off x="4986572" y="3256640"/>
            <a:ext cx="22506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" panose="020F0502020204030204" pitchFamily="34" charset="0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2749195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2626" y="1727583"/>
            <a:ext cx="239244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b="1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INDEX</a:t>
            </a:r>
          </a:p>
        </p:txBody>
      </p:sp>
      <p:sp>
        <p:nvSpPr>
          <p:cNvPr id="5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1332" y="3117849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924" name="Freeform 81"/>
          <p:cNvSpPr>
            <a:spLocks/>
          </p:cNvSpPr>
          <p:nvPr/>
        </p:nvSpPr>
        <p:spPr bwMode="auto">
          <a:xfrm>
            <a:off x="8370210" y="5040313"/>
            <a:ext cx="201613" cy="288925"/>
          </a:xfrm>
          <a:custGeom>
            <a:avLst/>
            <a:gdLst>
              <a:gd name="T0" fmla="*/ 93 w 127"/>
              <a:gd name="T1" fmla="*/ 164 h 182"/>
              <a:gd name="T2" fmla="*/ 20 w 127"/>
              <a:gd name="T3" fmla="*/ 91 h 182"/>
              <a:gd name="T4" fmla="*/ 93 w 127"/>
              <a:gd name="T5" fmla="*/ 18 h 182"/>
              <a:gd name="T6" fmla="*/ 117 w 127"/>
              <a:gd name="T7" fmla="*/ 44 h 182"/>
              <a:gd name="T8" fmla="*/ 127 w 127"/>
              <a:gd name="T9" fmla="*/ 34 h 182"/>
              <a:gd name="T10" fmla="*/ 93 w 127"/>
              <a:gd name="T11" fmla="*/ 0 h 182"/>
              <a:gd name="T12" fmla="*/ 0 w 127"/>
              <a:gd name="T13" fmla="*/ 91 h 182"/>
              <a:gd name="T14" fmla="*/ 93 w 127"/>
              <a:gd name="T15" fmla="*/ 182 h 182"/>
              <a:gd name="T16" fmla="*/ 127 w 127"/>
              <a:gd name="T17" fmla="*/ 148 h 182"/>
              <a:gd name="T18" fmla="*/ 117 w 127"/>
              <a:gd name="T19" fmla="*/ 138 h 182"/>
              <a:gd name="T20" fmla="*/ 93 w 127"/>
              <a:gd name="T21" fmla="*/ 16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7" h="182">
                <a:moveTo>
                  <a:pt x="93" y="164"/>
                </a:moveTo>
                <a:lnTo>
                  <a:pt x="20" y="91"/>
                </a:lnTo>
                <a:lnTo>
                  <a:pt x="93" y="18"/>
                </a:lnTo>
                <a:lnTo>
                  <a:pt x="117" y="44"/>
                </a:lnTo>
                <a:lnTo>
                  <a:pt x="127" y="34"/>
                </a:lnTo>
                <a:lnTo>
                  <a:pt x="93" y="0"/>
                </a:lnTo>
                <a:lnTo>
                  <a:pt x="0" y="91"/>
                </a:lnTo>
                <a:lnTo>
                  <a:pt x="93" y="182"/>
                </a:lnTo>
                <a:lnTo>
                  <a:pt x="127" y="148"/>
                </a:lnTo>
                <a:lnTo>
                  <a:pt x="117" y="138"/>
                </a:lnTo>
                <a:lnTo>
                  <a:pt x="93" y="1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925" name="Freeform 82"/>
          <p:cNvSpPr>
            <a:spLocks noEditPoints="1"/>
          </p:cNvSpPr>
          <p:nvPr/>
        </p:nvSpPr>
        <p:spPr bwMode="auto">
          <a:xfrm>
            <a:off x="8497210" y="5040313"/>
            <a:ext cx="290513" cy="288925"/>
          </a:xfrm>
          <a:custGeom>
            <a:avLst/>
            <a:gdLst>
              <a:gd name="T0" fmla="*/ 91 w 183"/>
              <a:gd name="T1" fmla="*/ 0 h 182"/>
              <a:gd name="T2" fmla="*/ 0 w 183"/>
              <a:gd name="T3" fmla="*/ 91 h 182"/>
              <a:gd name="T4" fmla="*/ 91 w 183"/>
              <a:gd name="T5" fmla="*/ 182 h 182"/>
              <a:gd name="T6" fmla="*/ 183 w 183"/>
              <a:gd name="T7" fmla="*/ 91 h 182"/>
              <a:gd name="T8" fmla="*/ 91 w 183"/>
              <a:gd name="T9" fmla="*/ 0 h 182"/>
              <a:gd name="T10" fmla="*/ 18 w 183"/>
              <a:gd name="T11" fmla="*/ 91 h 182"/>
              <a:gd name="T12" fmla="*/ 91 w 183"/>
              <a:gd name="T13" fmla="*/ 18 h 182"/>
              <a:gd name="T14" fmla="*/ 164 w 183"/>
              <a:gd name="T15" fmla="*/ 91 h 182"/>
              <a:gd name="T16" fmla="*/ 91 w 183"/>
              <a:gd name="T17" fmla="*/ 164 h 182"/>
              <a:gd name="T18" fmla="*/ 18 w 183"/>
              <a:gd name="T19" fmla="*/ 91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3" h="182">
                <a:moveTo>
                  <a:pt x="91" y="0"/>
                </a:moveTo>
                <a:lnTo>
                  <a:pt x="0" y="91"/>
                </a:lnTo>
                <a:lnTo>
                  <a:pt x="91" y="182"/>
                </a:lnTo>
                <a:lnTo>
                  <a:pt x="183" y="91"/>
                </a:lnTo>
                <a:lnTo>
                  <a:pt x="91" y="0"/>
                </a:lnTo>
                <a:close/>
                <a:moveTo>
                  <a:pt x="18" y="91"/>
                </a:moveTo>
                <a:lnTo>
                  <a:pt x="91" y="18"/>
                </a:lnTo>
                <a:lnTo>
                  <a:pt x="164" y="91"/>
                </a:lnTo>
                <a:lnTo>
                  <a:pt x="91" y="164"/>
                </a:lnTo>
                <a:lnTo>
                  <a:pt x="18" y="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55" name="Snip and Round Single Corner Rectangle 22"/>
          <p:cNvSpPr/>
          <p:nvPr/>
        </p:nvSpPr>
        <p:spPr>
          <a:xfrm rot="5400000">
            <a:off x="6135607" y="1311524"/>
            <a:ext cx="4997884" cy="4415244"/>
          </a:xfrm>
          <a:prstGeom prst="snipRoundRect">
            <a:avLst/>
          </a:prstGeom>
          <a:noFill/>
          <a:ln w="101600">
            <a:solidFill>
              <a:schemeClr val="accent2">
                <a:lumMod val="20000"/>
                <a:lumOff val="8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" name="Rectangle 2009">
            <a:extLst>
              <a:ext uri="{FF2B5EF4-FFF2-40B4-BE49-F238E27FC236}">
                <a16:creationId xmlns:a16="http://schemas.microsoft.com/office/drawing/2014/main" id="{A0699C33-734D-4B30-985B-0FB70EE59963}"/>
              </a:ext>
            </a:extLst>
          </p:cNvPr>
          <p:cNvSpPr/>
          <p:nvPr/>
        </p:nvSpPr>
        <p:spPr>
          <a:xfrm>
            <a:off x="6616102" y="1249942"/>
            <a:ext cx="4343242" cy="4358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3600" b="1" spc="300" dirty="0">
                <a:solidFill>
                  <a:schemeClr val="accent2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Lato Light" panose="020F0502020204030203" pitchFamily="34" charset="0"/>
              </a:rPr>
              <a:t> Main Idea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3600" b="1" spc="300" dirty="0">
                <a:solidFill>
                  <a:schemeClr val="accent2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Lato Light" panose="020F0502020204030203" pitchFamily="34" charset="0"/>
              </a:rPr>
              <a:t> Function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3600" b="1" spc="300">
                <a:solidFill>
                  <a:schemeClr val="accent2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Lato Light" panose="020F0502020204030203" pitchFamily="34" charset="0"/>
              </a:rPr>
              <a:t> Simulation</a:t>
            </a:r>
            <a:endParaRPr lang="en-US" altLang="ko-KR" sz="3600" b="1" spc="300" dirty="0">
              <a:solidFill>
                <a:schemeClr val="accent2">
                  <a:lumMod val="7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Lato Light" panose="020F0502020204030203" pitchFamily="34" charset="0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3600" b="1" spc="300" dirty="0">
                <a:solidFill>
                  <a:schemeClr val="accent2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Lato Light" panose="020F0502020204030203" pitchFamily="34" charset="0"/>
              </a:rPr>
              <a:t> Role</a:t>
            </a:r>
          </a:p>
        </p:txBody>
      </p:sp>
    </p:spTree>
    <p:extLst>
      <p:ext uri="{BB962C8B-B14F-4D97-AF65-F5344CB8AC3E}">
        <p14:creationId xmlns:p14="http://schemas.microsoft.com/office/powerpoint/2010/main" val="887149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2625" y="603041"/>
            <a:ext cx="45662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800" b="1" dirty="0">
                <a:solidFill>
                  <a:schemeClr val="accent4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 </a:t>
            </a:r>
            <a:r>
              <a:rPr lang="en-US" altLang="ko-KR" sz="4800" b="1" dirty="0">
                <a:solidFill>
                  <a:schemeClr val="accent2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Lato Light" panose="020F0502020204030203" pitchFamily="34" charset="0"/>
              </a:rPr>
              <a:t>Main idea</a:t>
            </a:r>
            <a:endParaRPr lang="en-US" altLang="ko-KR" sz="4800" b="1" dirty="0">
              <a:solidFill>
                <a:schemeClr val="accent4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1245" y="1500995"/>
            <a:ext cx="62738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What is our motivation and goal?</a:t>
            </a:r>
            <a:endParaRPr lang="en-US" sz="3200" dirty="0">
              <a:solidFill>
                <a:schemeClr val="accent2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CD1DD148-1BD5-413D-8E7C-C7908D41C3C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840" r="2840"/>
          <a:stretch>
            <a:fillRect/>
          </a:stretch>
        </p:blipFill>
        <p:spPr>
          <a:xfrm>
            <a:off x="8529210" y="2950908"/>
            <a:ext cx="2971458" cy="2975368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3E03F739-4C86-4C12-9F9A-AF37F68CD8BF}"/>
              </a:ext>
            </a:extLst>
          </p:cNvPr>
          <p:cNvGrpSpPr/>
          <p:nvPr/>
        </p:nvGrpSpPr>
        <p:grpSpPr>
          <a:xfrm>
            <a:off x="691332" y="2629610"/>
            <a:ext cx="6263667" cy="3606508"/>
            <a:chOff x="691332" y="2574924"/>
            <a:chExt cx="6263667" cy="3606508"/>
          </a:xfrm>
        </p:grpSpPr>
        <p:sp>
          <p:nvSpPr>
            <p:cNvPr id="7" name="Rectangle 6"/>
            <p:cNvSpPr/>
            <p:nvPr/>
          </p:nvSpPr>
          <p:spPr>
            <a:xfrm>
              <a:off x="691332" y="2574924"/>
              <a:ext cx="72000" cy="360650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8AE70AE-C280-4559-A936-16B438DB2534}"/>
                </a:ext>
              </a:extLst>
            </p:cNvPr>
            <p:cNvGrpSpPr/>
            <p:nvPr/>
          </p:nvGrpSpPr>
          <p:grpSpPr>
            <a:xfrm>
              <a:off x="921021" y="2764801"/>
              <a:ext cx="6033978" cy="3106789"/>
              <a:chOff x="921021" y="2801508"/>
              <a:chExt cx="6033978" cy="3106789"/>
            </a:xfrm>
          </p:grpSpPr>
          <p:sp>
            <p:nvSpPr>
              <p:cNvPr id="8" name="Rectangle 2009"/>
              <p:cNvSpPr/>
              <p:nvPr/>
            </p:nvSpPr>
            <p:spPr>
              <a:xfrm>
                <a:off x="921021" y="2801508"/>
                <a:ext cx="6033978" cy="11787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sz="2000" b="1" dirty="0">
                    <a:solidFill>
                      <a:schemeClr val="accent2">
                        <a:lumMod val="50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Lato Light" panose="020F0502020204030203" pitchFamily="34" charset="0"/>
                  </a:rPr>
                  <a:t>MOTIVATION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ko-KR" dirty="0">
                    <a:solidFill>
                      <a:schemeClr val="accent2">
                        <a:lumMod val="50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Lato Light" panose="020F0502020204030203" pitchFamily="34" charset="0"/>
                  </a:rPr>
                  <a:t>Currently, elevator in IT building is too long waiting time.</a:t>
                </a:r>
              </a:p>
            </p:txBody>
          </p:sp>
          <p:sp>
            <p:nvSpPr>
              <p:cNvPr id="13" name="Rectangle 2009">
                <a:extLst>
                  <a:ext uri="{FF2B5EF4-FFF2-40B4-BE49-F238E27FC236}">
                    <a16:creationId xmlns:a16="http://schemas.microsoft.com/office/drawing/2014/main" id="{F2485F78-3915-4BB1-A940-23DD92CB76CB}"/>
                  </a:ext>
                </a:extLst>
              </p:cNvPr>
              <p:cNvSpPr/>
              <p:nvPr/>
            </p:nvSpPr>
            <p:spPr>
              <a:xfrm>
                <a:off x="921021" y="4729513"/>
                <a:ext cx="6033978" cy="11787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sz="2000" b="1" dirty="0">
                    <a:solidFill>
                      <a:schemeClr val="accent2">
                        <a:lumMod val="50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Lato Light" panose="020F0502020204030203" pitchFamily="34" charset="0"/>
                  </a:rPr>
                  <a:t>GOAL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ko-KR" dirty="0">
                    <a:solidFill>
                      <a:schemeClr val="accent2">
                        <a:lumMod val="50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  <a:cs typeface="Lato Light" panose="020F0502020204030203" pitchFamily="34" charset="0"/>
                  </a:rPr>
                  <a:t>To reduce the waiting time for elevator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7506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FC6B6F0-626E-4C2D-95FC-86D0EA16CCBE}"/>
              </a:ext>
            </a:extLst>
          </p:cNvPr>
          <p:cNvCxnSpPr>
            <a:cxnSpLocks/>
          </p:cNvCxnSpPr>
          <p:nvPr/>
        </p:nvCxnSpPr>
        <p:spPr>
          <a:xfrm>
            <a:off x="7814225" y="4575147"/>
            <a:ext cx="298517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86B2146-D5B3-4D5B-ABC2-98DED4B5335D}"/>
              </a:ext>
            </a:extLst>
          </p:cNvPr>
          <p:cNvCxnSpPr>
            <a:cxnSpLocks/>
          </p:cNvCxnSpPr>
          <p:nvPr/>
        </p:nvCxnSpPr>
        <p:spPr>
          <a:xfrm>
            <a:off x="7814225" y="1239363"/>
            <a:ext cx="0" cy="33357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C773C55-34A9-496D-B838-26D2E50EDAF5}"/>
              </a:ext>
            </a:extLst>
          </p:cNvPr>
          <p:cNvCxnSpPr>
            <a:cxnSpLocks/>
          </p:cNvCxnSpPr>
          <p:nvPr/>
        </p:nvCxnSpPr>
        <p:spPr>
          <a:xfrm flipH="1" flipV="1">
            <a:off x="7814225" y="1239362"/>
            <a:ext cx="2650374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302625" y="603041"/>
            <a:ext cx="456623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b="1" dirty="0">
                <a:solidFill>
                  <a:schemeClr val="accent4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Function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461245" y="1500995"/>
            <a:ext cx="29033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Main Algorithm</a:t>
            </a:r>
            <a:endParaRPr lang="en-US" sz="3200" dirty="0">
              <a:solidFill>
                <a:schemeClr val="accent2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1332" y="2574924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" name="Rectangle 2009">
            <a:extLst>
              <a:ext uri="{FF2B5EF4-FFF2-40B4-BE49-F238E27FC236}">
                <a16:creationId xmlns:a16="http://schemas.microsoft.com/office/drawing/2014/main" id="{70C84734-09AD-462B-A25B-DC0DA85BCDFF}"/>
              </a:ext>
            </a:extLst>
          </p:cNvPr>
          <p:cNvSpPr/>
          <p:nvPr/>
        </p:nvSpPr>
        <p:spPr>
          <a:xfrm>
            <a:off x="833750" y="2535828"/>
            <a:ext cx="5719093" cy="3535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/>
                <a:cs typeface="Lato Light" panose="020F0502020204030203" pitchFamily="34" charset="0"/>
              </a:rPr>
              <a:t>Do.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/>
                <a:cs typeface="Lato Light" panose="020F0502020204030203" pitchFamily="34" charset="0"/>
              </a:rPr>
              <a:t>3 elevator iterate with constant distance.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/>
                <a:cs typeface="Lato Light" panose="020F0502020204030203" pitchFamily="34" charset="0"/>
              </a:rPr>
              <a:t>It rotate in single - way. </a:t>
            </a:r>
            <a:endParaRPr lang="en-US" altLang="ko-KR" sz="1200" dirty="0">
              <a:solidFill>
                <a:schemeClr val="accent2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/>
              <a:cs typeface="Lato Light" panose="020F0502020204030203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accent2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/>
              <a:cs typeface="Lato Light" panose="020F0502020204030203" pitchFamily="34" charset="0"/>
            </a:endParaRPr>
          </a:p>
          <a:p>
            <a:pPr>
              <a:lnSpc>
                <a:spcPct val="170000"/>
              </a:lnSpc>
            </a:pPr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/>
                <a:cs typeface="Lato Light" panose="020F0502020204030203" pitchFamily="34" charset="0"/>
              </a:rPr>
              <a:t>Then.</a:t>
            </a:r>
          </a:p>
          <a:p>
            <a:pPr>
              <a:lnSpc>
                <a:spcPct val="170000"/>
              </a:lnSpc>
            </a:pP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/>
                <a:cs typeface="Lato Light" panose="020F0502020204030203" pitchFamily="34" charset="0"/>
              </a:rPr>
              <a:t>This method reduces total waiting-time by reducing time that the elevator goes up and back down to pick other passengers up.</a:t>
            </a:r>
          </a:p>
        </p:txBody>
      </p:sp>
      <p:pic>
        <p:nvPicPr>
          <p:cNvPr id="15" name="그림 개체 틀 4">
            <a:extLst>
              <a:ext uri="{FF2B5EF4-FFF2-40B4-BE49-F238E27FC236}">
                <a16:creationId xmlns:a16="http://schemas.microsoft.com/office/drawing/2014/main" id="{8335FD93-3642-4E38-9BE3-F9AC7A6B04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40" r="2840"/>
          <a:stretch>
            <a:fillRect/>
          </a:stretch>
        </p:blipFill>
        <p:spPr>
          <a:xfrm>
            <a:off x="7153591" y="1874325"/>
            <a:ext cx="1321268" cy="1323007"/>
          </a:xfrm>
          <a:prstGeom prst="rect">
            <a:avLst/>
          </a:prstGeom>
        </p:spPr>
      </p:pic>
      <p:pic>
        <p:nvPicPr>
          <p:cNvPr id="19" name="그림 18" descr="그리기이(가) 표시된 사진&#10;&#10;자동 생성된 설명">
            <a:extLst>
              <a:ext uri="{FF2B5EF4-FFF2-40B4-BE49-F238E27FC236}">
                <a16:creationId xmlns:a16="http://schemas.microsoft.com/office/drawing/2014/main" id="{3E889F09-667E-45D4-8338-E239BED5B5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509" y="4800600"/>
            <a:ext cx="1609788" cy="1743312"/>
          </a:xfrm>
          <a:prstGeom prst="rect">
            <a:avLst/>
          </a:prstGeom>
        </p:spPr>
      </p:pic>
      <p:pic>
        <p:nvPicPr>
          <p:cNvPr id="23" name="그림 22" descr="그리기이(가) 표시된 사진&#10;&#10;자동 생성된 설명">
            <a:extLst>
              <a:ext uri="{FF2B5EF4-FFF2-40B4-BE49-F238E27FC236}">
                <a16:creationId xmlns:a16="http://schemas.microsoft.com/office/drawing/2014/main" id="{406ADC90-8334-4EFB-B5C8-F73DF8F7AB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331" y="4800600"/>
            <a:ext cx="1609788" cy="1679812"/>
          </a:xfrm>
          <a:prstGeom prst="rect">
            <a:avLst/>
          </a:prstGeom>
        </p:spPr>
      </p:pic>
      <p:pic>
        <p:nvPicPr>
          <p:cNvPr id="25" name="그림 개체 틀 4">
            <a:extLst>
              <a:ext uri="{FF2B5EF4-FFF2-40B4-BE49-F238E27FC236}">
                <a16:creationId xmlns:a16="http://schemas.microsoft.com/office/drawing/2014/main" id="{FBCC60C4-A82D-4506-9D4D-9F0353B13A2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840" r="2840"/>
          <a:stretch>
            <a:fillRect/>
          </a:stretch>
        </p:blipFill>
        <p:spPr>
          <a:xfrm>
            <a:off x="10138769" y="472241"/>
            <a:ext cx="1321268" cy="1323007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02C1400-580F-42EC-9E8A-4872BC48CAA8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10799403" y="1795248"/>
            <a:ext cx="0" cy="28745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개체 틀 4">
            <a:extLst>
              <a:ext uri="{FF2B5EF4-FFF2-40B4-BE49-F238E27FC236}">
                <a16:creationId xmlns:a16="http://schemas.microsoft.com/office/drawing/2014/main" id="{AFFC5BAE-2C00-41CC-9F58-B84A74A3C4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40" r="2840"/>
          <a:stretch>
            <a:fillRect/>
          </a:stretch>
        </p:blipFill>
        <p:spPr>
          <a:xfrm>
            <a:off x="10138769" y="2816485"/>
            <a:ext cx="1321268" cy="132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61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009">
            <a:extLst>
              <a:ext uri="{FF2B5EF4-FFF2-40B4-BE49-F238E27FC236}">
                <a16:creationId xmlns:a16="http://schemas.microsoft.com/office/drawing/2014/main" id="{70C84734-09AD-462B-A25B-DC0DA85BCDFF}"/>
              </a:ext>
            </a:extLst>
          </p:cNvPr>
          <p:cNvSpPr/>
          <p:nvPr/>
        </p:nvSpPr>
        <p:spPr>
          <a:xfrm>
            <a:off x="3978868" y="5453920"/>
            <a:ext cx="5379233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/>
                <a:cs typeface="Lato Light" panose="020F0502020204030203" pitchFamily="34" charset="0"/>
              </a:rPr>
              <a:t>Passenger Generation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/>
              <a:cs typeface="Lato Light" panose="020F0502020204030203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09F25B3-C43C-4E5D-A928-0A87A34C04C1}"/>
              </a:ext>
            </a:extLst>
          </p:cNvPr>
          <p:cNvGrpSpPr/>
          <p:nvPr/>
        </p:nvGrpSpPr>
        <p:grpSpPr>
          <a:xfrm>
            <a:off x="8672691" y="4381696"/>
            <a:ext cx="2171743" cy="2410484"/>
            <a:chOff x="4743341" y="2079214"/>
            <a:chExt cx="2171743" cy="2410484"/>
          </a:xfrm>
        </p:grpSpPr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14EB7365-B490-404B-BF4F-9DA37AA00138}"/>
                </a:ext>
              </a:extLst>
            </p:cNvPr>
            <p:cNvSpPr/>
            <p:nvPr/>
          </p:nvSpPr>
          <p:spPr>
            <a:xfrm>
              <a:off x="4743341" y="3966478"/>
              <a:ext cx="217174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accent2">
                      <a:lumMod val="50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DOWN Door</a:t>
              </a: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4A01FE45-DC9A-4FCD-8360-FBC37371D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7452" y="2079214"/>
              <a:ext cx="1343522" cy="1893820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567C674-D585-456A-A193-9FFFE44877BD}"/>
              </a:ext>
            </a:extLst>
          </p:cNvPr>
          <p:cNvGrpSpPr/>
          <p:nvPr/>
        </p:nvGrpSpPr>
        <p:grpSpPr>
          <a:xfrm>
            <a:off x="1884639" y="4381696"/>
            <a:ext cx="5545105" cy="2432727"/>
            <a:chOff x="2192968" y="2089698"/>
            <a:chExt cx="5545105" cy="2432727"/>
          </a:xfrm>
        </p:grpSpPr>
        <p:sp>
          <p:nvSpPr>
            <p:cNvPr id="34" name="Rectangle 5">
              <a:extLst>
                <a:ext uri="{FF2B5EF4-FFF2-40B4-BE49-F238E27FC236}">
                  <a16:creationId xmlns:a16="http://schemas.microsoft.com/office/drawing/2014/main" id="{32C9FDC2-49BD-4C2B-87EB-D5F80FD772B9}"/>
                </a:ext>
              </a:extLst>
            </p:cNvPr>
            <p:cNvSpPr/>
            <p:nvPr/>
          </p:nvSpPr>
          <p:spPr>
            <a:xfrm>
              <a:off x="2192968" y="3976962"/>
              <a:ext cx="234327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accent2">
                      <a:lumMod val="50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UP Door</a:t>
              </a: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270EE278-CC5B-4623-9C83-BA2085357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92843" y="2089698"/>
              <a:ext cx="1343522" cy="1893820"/>
            </a:xfrm>
            <a:prstGeom prst="rect">
              <a:avLst/>
            </a:prstGeom>
          </p:spPr>
        </p:pic>
        <p:sp>
          <p:nvSpPr>
            <p:cNvPr id="26" name="Rectangle 5">
              <a:extLst>
                <a:ext uri="{FF2B5EF4-FFF2-40B4-BE49-F238E27FC236}">
                  <a16:creationId xmlns:a16="http://schemas.microsoft.com/office/drawing/2014/main" id="{17DFE1C8-379F-40D2-B33F-954ABF79FACE}"/>
                </a:ext>
              </a:extLst>
            </p:cNvPr>
            <p:cNvSpPr/>
            <p:nvPr/>
          </p:nvSpPr>
          <p:spPr>
            <a:xfrm>
              <a:off x="5394801" y="3999205"/>
              <a:ext cx="234327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accent2">
                      <a:lumMod val="50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#F1</a:t>
              </a:r>
            </a:p>
          </p:txBody>
        </p:sp>
      </p:grpSp>
      <p:sp>
        <p:nvSpPr>
          <p:cNvPr id="12" name="Rectangle 3">
            <a:extLst>
              <a:ext uri="{FF2B5EF4-FFF2-40B4-BE49-F238E27FC236}">
                <a16:creationId xmlns:a16="http://schemas.microsoft.com/office/drawing/2014/main" id="{4CF49C81-9FF7-4046-B243-E5BC7B9E02D8}"/>
              </a:ext>
            </a:extLst>
          </p:cNvPr>
          <p:cNvSpPr/>
          <p:nvPr/>
        </p:nvSpPr>
        <p:spPr>
          <a:xfrm>
            <a:off x="302625" y="603041"/>
            <a:ext cx="456623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b="1" dirty="0">
                <a:solidFill>
                  <a:schemeClr val="accent4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Function</a:t>
            </a:r>
          </a:p>
        </p:txBody>
      </p:sp>
      <p:pic>
        <p:nvPicPr>
          <p:cNvPr id="1026" name="Picture 2" descr="circular queue에 대한 이미지 검색결과">
            <a:extLst>
              <a:ext uri="{FF2B5EF4-FFF2-40B4-BE49-F238E27FC236}">
                <a16:creationId xmlns:a16="http://schemas.microsoft.com/office/drawing/2014/main" id="{150192EA-2C84-4E34-80E3-1E5962649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195" y="1249241"/>
            <a:ext cx="3022171" cy="302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ircular queue에 대한 이미지 검색결과">
            <a:extLst>
              <a:ext uri="{FF2B5EF4-FFF2-40B4-BE49-F238E27FC236}">
                <a16:creationId xmlns:a16="http://schemas.microsoft.com/office/drawing/2014/main" id="{C5DEBAF0-32D5-4FA1-BBDD-385E06D9E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636" y="1075502"/>
            <a:ext cx="3022171" cy="302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3B467540-489E-4FCE-ABB2-94DA35705613}"/>
              </a:ext>
            </a:extLst>
          </p:cNvPr>
          <p:cNvGrpSpPr/>
          <p:nvPr/>
        </p:nvGrpSpPr>
        <p:grpSpPr>
          <a:xfrm>
            <a:off x="5046342" y="2572144"/>
            <a:ext cx="3255215" cy="3022171"/>
            <a:chOff x="4696075" y="2796296"/>
            <a:chExt cx="3255215" cy="3022171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A78340B-76ED-46EB-9F08-E9524FEF00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59" b="99378" l="8607" r="98566">
                          <a14:foregroundMark x1="88320" y1="20539" x2="85451" y2="73444"/>
                          <a14:foregroundMark x1="91803" y1="32720" x2="91803" y2="82780"/>
                          <a14:foregroundMark x1="91803" y1="29461" x2="91803" y2="32490"/>
                          <a14:foregroundMark x1="93238" y1="48963" x2="94057" y2="92739"/>
                          <a14:foregroundMark x1="77904" y1="87152" x2="77459" y2="89419"/>
                          <a14:foregroundMark x1="84631" y1="52905" x2="79771" y2="77648"/>
                          <a14:foregroundMark x1="77459" y1="89419" x2="78074" y2="93983"/>
                          <a14:foregroundMark x1="84221" y1="74066" x2="79508" y2="99170"/>
                          <a14:foregroundMark x1="79508" y1="99170" x2="79508" y2="99170"/>
                          <a14:foregroundMark x1="87295" y1="77178" x2="85656" y2="93983"/>
                          <a14:foregroundMark x1="92623" y1="73859" x2="91393" y2="85270"/>
                          <a14:foregroundMark x1="91393" y1="85270" x2="93238" y2="96680"/>
                          <a14:foregroundMark x1="93238" y1="96680" x2="94467" y2="99378"/>
                          <a14:foregroundMark x1="97336" y1="40871" x2="97131" y2="73859"/>
                          <a14:foregroundMark x1="94057" y1="26141" x2="91803" y2="15560"/>
                          <a14:foregroundMark x1="83529" y1="18576" x2="81557" y2="19295"/>
                          <a14:foregroundMark x1="91803" y1="15560" x2="86396" y2="17531"/>
                          <a14:foregroundMark x1="81557" y1="19295" x2="80328" y2="21992"/>
                          <a14:foregroundMark x1="84221" y1="22614" x2="81967" y2="29046"/>
                          <a14:foregroundMark x1="91189" y1="18672" x2="96516" y2="24689"/>
                          <a14:foregroundMark x1="95492" y1="24066" x2="94508" y2="29897"/>
                          <a14:foregroundMark x1="96516" y1="19917" x2="98566" y2="25726"/>
                          <a14:foregroundMark x1="98361" y1="29876" x2="97751" y2="31975"/>
                          <a14:foregroundMark x1="83493" y1="18539" x2="80328" y2="19710"/>
                          <a14:foregroundMark x1="90984" y1="15768" x2="86625" y2="17381"/>
                          <a14:foregroundMark x1="80328" y1="19710" x2="78074" y2="30290"/>
                          <a14:foregroundMark x1="78074" y1="30290" x2="86270" y2="37552"/>
                          <a14:foregroundMark x1="86270" y1="37552" x2="83402" y2="39212"/>
                          <a14:foregroundMark x1="77869" y1="21577" x2="77459" y2="29253"/>
                          <a14:foregroundMark x1="77049" y1="22822" x2="77049" y2="29253"/>
                          <a14:foregroundMark x1="77459" y1="62448" x2="77439" y2="61457"/>
                          <a14:foregroundMark x1="77254" y1="60788" x2="77254" y2="62241"/>
                          <a14:foregroundMark x1="77869" y1="39627" x2="77049" y2="42739"/>
                          <a14:foregroundMark x1="77459" y1="40664" x2="76230" y2="43154"/>
                          <a14:foregroundMark x1="76844" y1="40456" x2="76639" y2="48340"/>
                          <a14:foregroundMark x1="76639" y1="44606" x2="77254" y2="55394"/>
                          <a14:foregroundMark x1="77049" y1="48755" x2="78689" y2="60581"/>
                          <a14:foregroundMark x1="77459" y1="50830" x2="76844" y2="59129"/>
                          <a14:backgroundMark x1="81668" y1="13949" x2="80533" y2="6846"/>
                          <a14:backgroundMark x1="75455" y1="37315" x2="75188" y2="38919"/>
                          <a14:backgroundMark x1="75801" y1="35235" x2="75458" y2="37295"/>
                          <a14:backgroundMark x1="76675" y1="29990" x2="76382" y2="31750"/>
                          <a14:backgroundMark x1="78720" y1="17722" x2="78669" y2="18030"/>
                          <a14:backgroundMark x1="80533" y1="6846" x2="79199" y2="14849"/>
                          <a14:backgroundMark x1="67213" y1="68880" x2="50000" y2="73651"/>
                          <a14:backgroundMark x1="50000" y1="73651" x2="39549" y2="67635"/>
                          <a14:backgroundMark x1="39549" y1="67635" x2="44672" y2="56846"/>
                          <a14:backgroundMark x1="54713" y1="47925" x2="57992" y2="50207"/>
                          <a14:backgroundMark x1="64139" y1="64730" x2="65574" y2="75104"/>
                          <a14:backgroundMark x1="65574" y1="75104" x2="64754" y2="77386"/>
                          <a14:backgroundMark x1="65164" y1="59129" x2="61885" y2="71992"/>
                          <a14:backgroundMark x1="61885" y1="71992" x2="63320" y2="57261"/>
                          <a14:backgroundMark x1="63934" y1="68050" x2="56762" y2="52282"/>
                          <a14:backgroundMark x1="56762" y1="52282" x2="60656" y2="40871"/>
                          <a14:backgroundMark x1="60656" y1="40871" x2="58402" y2="51037"/>
                          <a14:backgroundMark x1="58402" y1="51037" x2="51434" y2="63485"/>
                          <a14:backgroundMark x1="51434" y1="63485" x2="49795" y2="51452"/>
                          <a14:backgroundMark x1="49795" y1="51452" x2="47131" y2="65353"/>
                          <a14:backgroundMark x1="47131" y1="65353" x2="51639" y2="51245"/>
                          <a14:backgroundMark x1="51639" y1="51245" x2="48975" y2="63071"/>
                          <a14:backgroundMark x1="48975" y1="63071" x2="56557" y2="54979"/>
                          <a14:backgroundMark x1="56557" y1="54979" x2="53689" y2="66598"/>
                          <a14:backgroundMark x1="53689" y1="66598" x2="59221" y2="56432"/>
                          <a14:backgroundMark x1="59221" y1="56432" x2="54098" y2="73029"/>
                          <a14:backgroundMark x1="54098" y1="73029" x2="57992" y2="62241"/>
                          <a14:backgroundMark x1="57992" y1="62241" x2="48975" y2="76763"/>
                          <a14:backgroundMark x1="48975" y1="76763" x2="38320" y2="79668"/>
                          <a14:backgroundMark x1="38320" y1="79668" x2="44467" y2="70747"/>
                          <a14:backgroundMark x1="44467" y1="70747" x2="53893" y2="77386"/>
                          <a14:backgroundMark x1="53893" y1="77386" x2="68443" y2="71992"/>
                          <a14:backgroundMark x1="68443" y1="71992" x2="73566" y2="83195"/>
                          <a14:backgroundMark x1="73566" y1="83195" x2="74180" y2="72614"/>
                          <a14:backgroundMark x1="74180" y1="72614" x2="75205" y2="87344"/>
                          <a14:backgroundMark x1="75205" y1="87344" x2="75410" y2="72822"/>
                          <a14:backgroundMark x1="67008" y1="14315" x2="52049" y2="75726"/>
                          <a14:backgroundMark x1="52049" y1="75726" x2="55738" y2="57261"/>
                          <a14:backgroundMark x1="65984" y1="7676" x2="54713" y2="41909"/>
                          <a14:backgroundMark x1="54713" y1="41909" x2="51434" y2="73444"/>
                          <a14:backgroundMark x1="58607" y1="16390" x2="48770" y2="44813"/>
                          <a14:backgroundMark x1="48770" y1="44813" x2="48566" y2="47303"/>
                          <a14:backgroundMark x1="55943" y1="18465" x2="60246" y2="9544"/>
                          <a14:backgroundMark x1="57377" y1="15975" x2="57787" y2="11411"/>
                          <a14:backgroundMark x1="57377" y1="14730" x2="59016" y2="10996"/>
                          <a14:backgroundMark x1="57787" y1="12863" x2="55533" y2="22407"/>
                          <a14:backgroundMark x1="56352" y1="15145" x2="58607" y2="11618"/>
                          <a14:backgroundMark x1="62705" y1="41494" x2="60041" y2="72199"/>
                          <a14:backgroundMark x1="84426" y1="12656" x2="80328" y2="15353"/>
                          <a14:backgroundMark x1="93238" y1="4564" x2="99795" y2="9959"/>
                          <a14:backgroundMark x1="99590" y1="33817" x2="99590" y2="37137"/>
                          <a14:backgroundMark x1="76434" y1="38589" x2="76320" y2="39218"/>
                          <a14:backgroundMark x1="96926" y1="34647" x2="98770" y2="32780"/>
                          <a14:backgroundMark x1="96926" y1="34440" x2="98975" y2="32158"/>
                          <a14:backgroundMark x1="97131" y1="34232" x2="98566" y2="32573"/>
                          <a14:backgroundMark x1="98361" y1="32365" x2="96107" y2="35477"/>
                        </a14:backgroundRemoval>
                      </a14:imgEffect>
                    </a14:imgLayer>
                  </a14:imgProps>
                </a:ext>
              </a:extLst>
            </a:blip>
            <a:srcRect l="76229" t="12921" r="275" b="1503"/>
            <a:stretch/>
          </p:blipFill>
          <p:spPr>
            <a:xfrm>
              <a:off x="4696075" y="2796296"/>
              <a:ext cx="840159" cy="3022171"/>
            </a:xfrm>
            <a:prstGeom prst="rect">
              <a:avLst/>
            </a:prstGeom>
          </p:spPr>
        </p:pic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3CBCFE1-F46E-4BB5-A901-52DBD42391EB}"/>
                </a:ext>
              </a:extLst>
            </p:cNvPr>
            <p:cNvGrpSpPr/>
            <p:nvPr/>
          </p:nvGrpSpPr>
          <p:grpSpPr>
            <a:xfrm>
              <a:off x="6028802" y="3273512"/>
              <a:ext cx="1922488" cy="1922488"/>
              <a:chOff x="6028802" y="3407814"/>
              <a:chExt cx="1922488" cy="1922488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3C065B51-65A6-471F-9CA1-B7DEEF4E64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278480">
                <a:off x="6028802" y="3407814"/>
                <a:ext cx="1922488" cy="1922488"/>
              </a:xfrm>
              <a:prstGeom prst="rect">
                <a:avLst/>
              </a:prstGeom>
            </p:spPr>
          </p:pic>
          <p:sp>
            <p:nvSpPr>
              <p:cNvPr id="24" name="Rectangle 2009">
                <a:extLst>
                  <a:ext uri="{FF2B5EF4-FFF2-40B4-BE49-F238E27FC236}">
                    <a16:creationId xmlns:a16="http://schemas.microsoft.com/office/drawing/2014/main" id="{54B42F96-9959-4B3C-A92C-53E88E37F854}"/>
                  </a:ext>
                </a:extLst>
              </p:cNvPr>
              <p:cNvSpPr/>
              <p:nvPr/>
            </p:nvSpPr>
            <p:spPr>
              <a:xfrm>
                <a:off x="6305240" y="3888157"/>
                <a:ext cx="1369611" cy="961802"/>
              </a:xfrm>
              <a:prstGeom prst="rect">
                <a:avLst/>
              </a:prstGeom>
              <a:solidFill>
                <a:srgbClr val="F8FAFB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chemeClr val="accent2">
                        <a:lumMod val="50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/>
                    <a:cs typeface="Lato Light" panose="020F0502020204030203" pitchFamily="34" charset="0"/>
                  </a:rPr>
                  <a:t> I WANT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chemeClr val="accent2">
                        <a:lumMod val="50000"/>
                      </a:schemeClr>
                    </a:solidFill>
                    <a:latin typeface="배달의민족 한나체 Pro" panose="020B0600000101010101" pitchFamily="50" charset="-127"/>
                    <a:ea typeface="배달의민족 한나체 Pro" panose="020B0600000101010101"/>
                    <a:cs typeface="Lato Light" panose="020F0502020204030203" pitchFamily="34" charset="0"/>
                  </a:rPr>
                  <a:t>TO GO F3! </a:t>
                </a:r>
              </a:p>
            </p:txBody>
          </p:sp>
        </p:grp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13B1A114-E1BE-4703-9F41-7947DA26F5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9" b="99378" l="8607" r="98566">
                        <a14:foregroundMark x1="88320" y1="20539" x2="85451" y2="73444"/>
                        <a14:foregroundMark x1="91803" y1="32720" x2="91803" y2="82780"/>
                        <a14:foregroundMark x1="91803" y1="29461" x2="91803" y2="32490"/>
                        <a14:foregroundMark x1="93238" y1="48963" x2="94057" y2="92739"/>
                        <a14:foregroundMark x1="77904" y1="87152" x2="77459" y2="89419"/>
                        <a14:foregroundMark x1="84631" y1="52905" x2="79771" y2="77648"/>
                        <a14:foregroundMark x1="77459" y1="89419" x2="78074" y2="93983"/>
                        <a14:foregroundMark x1="84221" y1="74066" x2="79508" y2="99170"/>
                        <a14:foregroundMark x1="79508" y1="99170" x2="79508" y2="99170"/>
                        <a14:foregroundMark x1="87295" y1="77178" x2="85656" y2="93983"/>
                        <a14:foregroundMark x1="92623" y1="73859" x2="91393" y2="85270"/>
                        <a14:foregroundMark x1="91393" y1="85270" x2="93238" y2="96680"/>
                        <a14:foregroundMark x1="93238" y1="96680" x2="94467" y2="99378"/>
                        <a14:foregroundMark x1="97336" y1="40871" x2="97131" y2="73859"/>
                        <a14:foregroundMark x1="94057" y1="26141" x2="91803" y2="15560"/>
                        <a14:foregroundMark x1="83529" y1="18576" x2="81557" y2="19295"/>
                        <a14:foregroundMark x1="91803" y1="15560" x2="86396" y2="17531"/>
                        <a14:foregroundMark x1="81557" y1="19295" x2="80328" y2="21992"/>
                        <a14:foregroundMark x1="84221" y1="22614" x2="81967" y2="29046"/>
                        <a14:foregroundMark x1="91189" y1="18672" x2="96516" y2="24689"/>
                        <a14:foregroundMark x1="95492" y1="24066" x2="94508" y2="29897"/>
                        <a14:foregroundMark x1="96516" y1="19917" x2="98566" y2="25726"/>
                        <a14:foregroundMark x1="98361" y1="29876" x2="97751" y2="31975"/>
                        <a14:foregroundMark x1="83493" y1="18539" x2="80328" y2="19710"/>
                        <a14:foregroundMark x1="90984" y1="15768" x2="86625" y2="17381"/>
                        <a14:foregroundMark x1="80328" y1="19710" x2="78074" y2="30290"/>
                        <a14:foregroundMark x1="78074" y1="30290" x2="86270" y2="37552"/>
                        <a14:foregroundMark x1="86270" y1="37552" x2="83402" y2="39212"/>
                        <a14:foregroundMark x1="77869" y1="21577" x2="77459" y2="29253"/>
                        <a14:foregroundMark x1="77049" y1="22822" x2="77049" y2="29253"/>
                        <a14:foregroundMark x1="77459" y1="62448" x2="77439" y2="61457"/>
                        <a14:foregroundMark x1="77254" y1="60788" x2="77254" y2="62241"/>
                        <a14:foregroundMark x1="77869" y1="39627" x2="77049" y2="42739"/>
                        <a14:foregroundMark x1="77459" y1="40664" x2="76230" y2="43154"/>
                        <a14:foregroundMark x1="76844" y1="40456" x2="76639" y2="48340"/>
                        <a14:foregroundMark x1="76639" y1="44606" x2="77254" y2="55394"/>
                        <a14:foregroundMark x1="77049" y1="48755" x2="78689" y2="60581"/>
                        <a14:foregroundMark x1="77459" y1="50830" x2="76844" y2="59129"/>
                        <a14:backgroundMark x1="81668" y1="13949" x2="80533" y2="6846"/>
                        <a14:backgroundMark x1="75455" y1="37315" x2="75188" y2="38919"/>
                        <a14:backgroundMark x1="75801" y1="35235" x2="75458" y2="37295"/>
                        <a14:backgroundMark x1="76675" y1="29990" x2="76382" y2="31750"/>
                        <a14:backgroundMark x1="78720" y1="17722" x2="78669" y2="18030"/>
                        <a14:backgroundMark x1="80533" y1="6846" x2="79199" y2="14849"/>
                        <a14:backgroundMark x1="67213" y1="68880" x2="50000" y2="73651"/>
                        <a14:backgroundMark x1="50000" y1="73651" x2="39549" y2="67635"/>
                        <a14:backgroundMark x1="39549" y1="67635" x2="44672" y2="56846"/>
                        <a14:backgroundMark x1="54713" y1="47925" x2="57992" y2="50207"/>
                        <a14:backgroundMark x1="64139" y1="64730" x2="65574" y2="75104"/>
                        <a14:backgroundMark x1="65574" y1="75104" x2="64754" y2="77386"/>
                        <a14:backgroundMark x1="65164" y1="59129" x2="61885" y2="71992"/>
                        <a14:backgroundMark x1="61885" y1="71992" x2="63320" y2="57261"/>
                        <a14:backgroundMark x1="63934" y1="68050" x2="56762" y2="52282"/>
                        <a14:backgroundMark x1="56762" y1="52282" x2="60656" y2="40871"/>
                        <a14:backgroundMark x1="60656" y1="40871" x2="58402" y2="51037"/>
                        <a14:backgroundMark x1="58402" y1="51037" x2="51434" y2="63485"/>
                        <a14:backgroundMark x1="51434" y1="63485" x2="49795" y2="51452"/>
                        <a14:backgroundMark x1="49795" y1="51452" x2="47131" y2="65353"/>
                        <a14:backgroundMark x1="47131" y1="65353" x2="51639" y2="51245"/>
                        <a14:backgroundMark x1="51639" y1="51245" x2="48975" y2="63071"/>
                        <a14:backgroundMark x1="48975" y1="63071" x2="56557" y2="54979"/>
                        <a14:backgroundMark x1="56557" y1="54979" x2="53689" y2="66598"/>
                        <a14:backgroundMark x1="53689" y1="66598" x2="59221" y2="56432"/>
                        <a14:backgroundMark x1="59221" y1="56432" x2="54098" y2="73029"/>
                        <a14:backgroundMark x1="54098" y1="73029" x2="57992" y2="62241"/>
                        <a14:backgroundMark x1="57992" y1="62241" x2="48975" y2="76763"/>
                        <a14:backgroundMark x1="48975" y1="76763" x2="38320" y2="79668"/>
                        <a14:backgroundMark x1="38320" y1="79668" x2="44467" y2="70747"/>
                        <a14:backgroundMark x1="44467" y1="70747" x2="53893" y2="77386"/>
                        <a14:backgroundMark x1="53893" y1="77386" x2="68443" y2="71992"/>
                        <a14:backgroundMark x1="68443" y1="71992" x2="73566" y2="83195"/>
                        <a14:backgroundMark x1="73566" y1="83195" x2="74180" y2="72614"/>
                        <a14:backgroundMark x1="74180" y1="72614" x2="75205" y2="87344"/>
                        <a14:backgroundMark x1="75205" y1="87344" x2="75410" y2="72822"/>
                        <a14:backgroundMark x1="67008" y1="14315" x2="52049" y2="75726"/>
                        <a14:backgroundMark x1="52049" y1="75726" x2="55738" y2="57261"/>
                        <a14:backgroundMark x1="65984" y1="7676" x2="54713" y2="41909"/>
                        <a14:backgroundMark x1="54713" y1="41909" x2="51434" y2="73444"/>
                        <a14:backgroundMark x1="58607" y1="16390" x2="48770" y2="44813"/>
                        <a14:backgroundMark x1="48770" y1="44813" x2="48566" y2="47303"/>
                        <a14:backgroundMark x1="55943" y1="18465" x2="60246" y2="9544"/>
                        <a14:backgroundMark x1="57377" y1="15975" x2="57787" y2="11411"/>
                        <a14:backgroundMark x1="57377" y1="14730" x2="59016" y2="10996"/>
                        <a14:backgroundMark x1="57787" y1="12863" x2="55533" y2="22407"/>
                        <a14:backgroundMark x1="56352" y1="15145" x2="58607" y2="11618"/>
                        <a14:backgroundMark x1="62705" y1="41494" x2="60041" y2="72199"/>
                        <a14:backgroundMark x1="84426" y1="12656" x2="80328" y2="15353"/>
                        <a14:backgroundMark x1="93238" y1="4564" x2="99795" y2="9959"/>
                        <a14:backgroundMark x1="99590" y1="33817" x2="99590" y2="37137"/>
                        <a14:backgroundMark x1="76434" y1="38589" x2="76320" y2="39218"/>
                        <a14:backgroundMark x1="96926" y1="34647" x2="98770" y2="32780"/>
                        <a14:backgroundMark x1="96926" y1="34440" x2="98975" y2="32158"/>
                        <a14:backgroundMark x1="97131" y1="34232" x2="98566" y2="32573"/>
                        <a14:backgroundMark x1="98361" y1="32365" x2="96107" y2="35477"/>
                      </a14:backgroundRemoval>
                    </a14:imgEffect>
                  </a14:imgLayer>
                </a14:imgProps>
              </a:ext>
            </a:extLst>
          </a:blip>
          <a:srcRect l="76229" t="12921" r="275" b="1503"/>
          <a:stretch/>
        </p:blipFill>
        <p:spPr>
          <a:xfrm flipH="1">
            <a:off x="2119334" y="1634071"/>
            <a:ext cx="265180" cy="953888"/>
          </a:xfrm>
          <a:prstGeom prst="rect">
            <a:avLst/>
          </a:prstGeom>
        </p:spPr>
      </p:pic>
      <p:sp>
        <p:nvSpPr>
          <p:cNvPr id="44" name="Rectangle 2009">
            <a:extLst>
              <a:ext uri="{FF2B5EF4-FFF2-40B4-BE49-F238E27FC236}">
                <a16:creationId xmlns:a16="http://schemas.microsoft.com/office/drawing/2014/main" id="{50D733A6-F6AC-471E-B80F-86E3C6C778BB}"/>
              </a:ext>
            </a:extLst>
          </p:cNvPr>
          <p:cNvSpPr/>
          <p:nvPr/>
        </p:nvSpPr>
        <p:spPr>
          <a:xfrm>
            <a:off x="3745926" y="3389216"/>
            <a:ext cx="5024365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/>
                <a:cs typeface="Lato Light" panose="020F0502020204030203" pitchFamily="34" charset="0"/>
              </a:rPr>
              <a:t>ENQEUE UP QUEUE </a:t>
            </a:r>
            <a:endParaRPr lang="en-US" altLang="ko-KR" sz="3600" dirty="0">
              <a:solidFill>
                <a:schemeClr val="accent2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/>
              <a:cs typeface="Lato Light" panose="020F0502020204030203" pitchFamily="34" charset="0"/>
            </a:endParaRPr>
          </a:p>
        </p:txBody>
      </p:sp>
      <p:sp>
        <p:nvSpPr>
          <p:cNvPr id="45" name="Rectangle 2009">
            <a:extLst>
              <a:ext uri="{FF2B5EF4-FFF2-40B4-BE49-F238E27FC236}">
                <a16:creationId xmlns:a16="http://schemas.microsoft.com/office/drawing/2014/main" id="{3321CFDE-0B16-4DD6-A344-577A3C6BC07F}"/>
              </a:ext>
            </a:extLst>
          </p:cNvPr>
          <p:cNvSpPr/>
          <p:nvPr/>
        </p:nvSpPr>
        <p:spPr>
          <a:xfrm>
            <a:off x="2027012" y="3565940"/>
            <a:ext cx="8817422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/>
                <a:cs typeface="Lato Light" panose="020F0502020204030203" pitchFamily="34" charset="0"/>
              </a:rPr>
              <a:t>Each floor has two Circular queue.</a:t>
            </a:r>
            <a:endParaRPr lang="en-US" altLang="ko-KR" sz="3600" dirty="0">
              <a:solidFill>
                <a:schemeClr val="accent2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88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7 L -0.35052 -0.28843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26" y="-1442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53" presetClass="exit" presetSubtype="3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26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6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2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5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44" grpId="0"/>
      <p:bldP spid="44" grpId="1"/>
      <p:bldP spid="45" grpId="0"/>
      <p:bldP spid="45" grpId="1"/>
      <p:bldP spid="45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FC6B6F0-626E-4C2D-95FC-86D0EA16CCBE}"/>
              </a:ext>
            </a:extLst>
          </p:cNvPr>
          <p:cNvCxnSpPr>
            <a:cxnSpLocks/>
          </p:cNvCxnSpPr>
          <p:nvPr/>
        </p:nvCxnSpPr>
        <p:spPr>
          <a:xfrm>
            <a:off x="7323139" y="4575147"/>
            <a:ext cx="298517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86B2146-D5B3-4D5B-ABC2-98DED4B5335D}"/>
              </a:ext>
            </a:extLst>
          </p:cNvPr>
          <p:cNvCxnSpPr>
            <a:cxnSpLocks/>
          </p:cNvCxnSpPr>
          <p:nvPr/>
        </p:nvCxnSpPr>
        <p:spPr>
          <a:xfrm>
            <a:off x="7323139" y="1239363"/>
            <a:ext cx="0" cy="33357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C773C55-34A9-496D-B838-26D2E50EDAF5}"/>
              </a:ext>
            </a:extLst>
          </p:cNvPr>
          <p:cNvCxnSpPr>
            <a:cxnSpLocks/>
          </p:cNvCxnSpPr>
          <p:nvPr/>
        </p:nvCxnSpPr>
        <p:spPr>
          <a:xfrm flipH="1" flipV="1">
            <a:off x="7323139" y="1239362"/>
            <a:ext cx="2650374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개체 틀 4">
            <a:extLst>
              <a:ext uri="{FF2B5EF4-FFF2-40B4-BE49-F238E27FC236}">
                <a16:creationId xmlns:a16="http://schemas.microsoft.com/office/drawing/2014/main" id="{8335FD93-3642-4E38-9BE3-F9AC7A6B04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40" r="2840"/>
          <a:stretch>
            <a:fillRect/>
          </a:stretch>
        </p:blipFill>
        <p:spPr>
          <a:xfrm>
            <a:off x="6662505" y="2178861"/>
            <a:ext cx="1321268" cy="1323007"/>
          </a:xfrm>
          <a:prstGeom prst="rect">
            <a:avLst/>
          </a:prstGeom>
        </p:spPr>
      </p:pic>
      <p:pic>
        <p:nvPicPr>
          <p:cNvPr id="19" name="그림 18" descr="그리기이(가) 표시된 사진&#10;&#10;자동 생성된 설명">
            <a:extLst>
              <a:ext uri="{FF2B5EF4-FFF2-40B4-BE49-F238E27FC236}">
                <a16:creationId xmlns:a16="http://schemas.microsoft.com/office/drawing/2014/main" id="{3E889F09-667E-45D4-8338-E239BED5B5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380" y="4800599"/>
            <a:ext cx="1393728" cy="1509331"/>
          </a:xfrm>
          <a:prstGeom prst="rect">
            <a:avLst/>
          </a:prstGeom>
        </p:spPr>
      </p:pic>
      <p:pic>
        <p:nvPicPr>
          <p:cNvPr id="23" name="그림 22" descr="그리기이(가) 표시된 사진&#10;&#10;자동 생성된 설명">
            <a:extLst>
              <a:ext uri="{FF2B5EF4-FFF2-40B4-BE49-F238E27FC236}">
                <a16:creationId xmlns:a16="http://schemas.microsoft.com/office/drawing/2014/main" id="{406ADC90-8334-4EFB-B5C8-F73DF8F7AB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75" y="4768542"/>
            <a:ext cx="1393728" cy="1454354"/>
          </a:xfrm>
          <a:prstGeom prst="rect">
            <a:avLst/>
          </a:prstGeom>
        </p:spPr>
      </p:pic>
      <p:pic>
        <p:nvPicPr>
          <p:cNvPr id="25" name="그림 개체 틀 4">
            <a:extLst>
              <a:ext uri="{FF2B5EF4-FFF2-40B4-BE49-F238E27FC236}">
                <a16:creationId xmlns:a16="http://schemas.microsoft.com/office/drawing/2014/main" id="{FBCC60C4-A82D-4506-9D4D-9F0353B13A2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840" r="2840"/>
          <a:stretch>
            <a:fillRect/>
          </a:stretch>
        </p:blipFill>
        <p:spPr>
          <a:xfrm>
            <a:off x="9647683" y="377588"/>
            <a:ext cx="1321268" cy="1323007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02C1400-580F-42EC-9E8A-4872BC48CAA8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10308317" y="1700595"/>
            <a:ext cx="0" cy="28745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개체 틀 4">
            <a:extLst>
              <a:ext uri="{FF2B5EF4-FFF2-40B4-BE49-F238E27FC236}">
                <a16:creationId xmlns:a16="http://schemas.microsoft.com/office/drawing/2014/main" id="{AFFC5BAE-2C00-41CC-9F58-B84A74A3C4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40" r="2840"/>
          <a:stretch>
            <a:fillRect/>
          </a:stretch>
        </p:blipFill>
        <p:spPr>
          <a:xfrm>
            <a:off x="9647683" y="3384430"/>
            <a:ext cx="1321268" cy="1323007"/>
          </a:xfrm>
          <a:prstGeom prst="rect">
            <a:avLst/>
          </a:prstGeom>
        </p:spPr>
      </p:pic>
      <p:sp>
        <p:nvSpPr>
          <p:cNvPr id="52" name="Rectangle 5">
            <a:extLst>
              <a:ext uri="{FF2B5EF4-FFF2-40B4-BE49-F238E27FC236}">
                <a16:creationId xmlns:a16="http://schemas.microsoft.com/office/drawing/2014/main" id="{120873C1-C0CC-4491-A6A3-3DB5E50D49D4}"/>
              </a:ext>
            </a:extLst>
          </p:cNvPr>
          <p:cNvSpPr/>
          <p:nvPr/>
        </p:nvSpPr>
        <p:spPr>
          <a:xfrm>
            <a:off x="6449342" y="6273225"/>
            <a:ext cx="17475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UP Door</a:t>
            </a:r>
          </a:p>
        </p:txBody>
      </p:sp>
      <p:sp>
        <p:nvSpPr>
          <p:cNvPr id="53" name="Rectangle 5">
            <a:extLst>
              <a:ext uri="{FF2B5EF4-FFF2-40B4-BE49-F238E27FC236}">
                <a16:creationId xmlns:a16="http://schemas.microsoft.com/office/drawing/2014/main" id="{F05343FB-95EA-4BB0-A21F-CC647865174B}"/>
              </a:ext>
            </a:extLst>
          </p:cNvPr>
          <p:cNvSpPr/>
          <p:nvPr/>
        </p:nvSpPr>
        <p:spPr>
          <a:xfrm>
            <a:off x="9148170" y="6309930"/>
            <a:ext cx="24101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DOWN Door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C3793EED-D941-4954-8C2F-C28A11C79516}"/>
              </a:ext>
            </a:extLst>
          </p:cNvPr>
          <p:cNvSpPr/>
          <p:nvPr/>
        </p:nvSpPr>
        <p:spPr>
          <a:xfrm>
            <a:off x="302625" y="603041"/>
            <a:ext cx="456623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b="1" dirty="0">
                <a:solidFill>
                  <a:schemeClr val="accent4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Function</a:t>
            </a:r>
          </a:p>
        </p:txBody>
      </p:sp>
      <p:sp>
        <p:nvSpPr>
          <p:cNvPr id="18" name="Rectangle 2009">
            <a:extLst>
              <a:ext uri="{FF2B5EF4-FFF2-40B4-BE49-F238E27FC236}">
                <a16:creationId xmlns:a16="http://schemas.microsoft.com/office/drawing/2014/main" id="{57D7E6C8-07D2-486D-BBA3-7903728C1E64}"/>
              </a:ext>
            </a:extLst>
          </p:cNvPr>
          <p:cNvSpPr/>
          <p:nvPr/>
        </p:nvSpPr>
        <p:spPr>
          <a:xfrm>
            <a:off x="1243138" y="2764437"/>
            <a:ext cx="3811941" cy="1830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/>
                <a:cs typeface="Lato Light" panose="020F0502020204030203" pitchFamily="34" charset="0"/>
              </a:rPr>
              <a:t>Elevator State : STOP </a:t>
            </a:r>
            <a:r>
              <a:rPr lang="en-US" altLang="ko-KR" sz="4000" b="1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/>
                <a:cs typeface="Lato Light" panose="020F0502020204030203" pitchFamily="34" charset="0"/>
                <a:sym typeface="Wingdings" panose="05000000000000000000" pitchFamily="2" charset="2"/>
              </a:rPr>
              <a:t> RUN</a:t>
            </a:r>
            <a:endParaRPr lang="en-US" altLang="ko-KR" sz="4000" b="1" dirty="0">
              <a:solidFill>
                <a:schemeClr val="accent2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06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0.00278 L -1.04167E-6 0.221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92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70833E-6 0.00278 L -0.23997 0.0006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5" y="-1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70833E-6 0.00278 L -2.70833E-6 -0.2472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FC6B6F0-626E-4C2D-95FC-86D0EA16CCBE}"/>
              </a:ext>
            </a:extLst>
          </p:cNvPr>
          <p:cNvCxnSpPr>
            <a:cxnSpLocks/>
          </p:cNvCxnSpPr>
          <p:nvPr/>
        </p:nvCxnSpPr>
        <p:spPr>
          <a:xfrm>
            <a:off x="7956822" y="4392843"/>
            <a:ext cx="298517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86B2146-D5B3-4D5B-ABC2-98DED4B5335D}"/>
              </a:ext>
            </a:extLst>
          </p:cNvPr>
          <p:cNvCxnSpPr>
            <a:cxnSpLocks/>
          </p:cNvCxnSpPr>
          <p:nvPr/>
        </p:nvCxnSpPr>
        <p:spPr>
          <a:xfrm>
            <a:off x="7956822" y="1057059"/>
            <a:ext cx="0" cy="33357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C773C55-34A9-496D-B838-26D2E50EDAF5}"/>
              </a:ext>
            </a:extLst>
          </p:cNvPr>
          <p:cNvCxnSpPr>
            <a:cxnSpLocks/>
          </p:cNvCxnSpPr>
          <p:nvPr/>
        </p:nvCxnSpPr>
        <p:spPr>
          <a:xfrm flipH="1" flipV="1">
            <a:off x="7956822" y="1057058"/>
            <a:ext cx="2650374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개체 틀 4">
            <a:extLst>
              <a:ext uri="{FF2B5EF4-FFF2-40B4-BE49-F238E27FC236}">
                <a16:creationId xmlns:a16="http://schemas.microsoft.com/office/drawing/2014/main" id="{8335FD93-3642-4E38-9BE3-F9AC7A6B04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40" r="2840"/>
          <a:stretch>
            <a:fillRect/>
          </a:stretch>
        </p:blipFill>
        <p:spPr>
          <a:xfrm>
            <a:off x="7296188" y="1996557"/>
            <a:ext cx="1321268" cy="1323007"/>
          </a:xfrm>
          <a:prstGeom prst="rect">
            <a:avLst/>
          </a:prstGeom>
        </p:spPr>
      </p:pic>
      <p:pic>
        <p:nvPicPr>
          <p:cNvPr id="19" name="그림 18" descr="그리기이(가) 표시된 사진&#10;&#10;자동 생성된 설명">
            <a:extLst>
              <a:ext uri="{FF2B5EF4-FFF2-40B4-BE49-F238E27FC236}">
                <a16:creationId xmlns:a16="http://schemas.microsoft.com/office/drawing/2014/main" id="{3E889F09-667E-45D4-8338-E239BED5B5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063" y="4618295"/>
            <a:ext cx="1393728" cy="1509331"/>
          </a:xfrm>
          <a:prstGeom prst="rect">
            <a:avLst/>
          </a:prstGeom>
        </p:spPr>
      </p:pic>
      <p:pic>
        <p:nvPicPr>
          <p:cNvPr id="23" name="그림 22" descr="그리기이(가) 표시된 사진&#10;&#10;자동 생성된 설명">
            <a:extLst>
              <a:ext uri="{FF2B5EF4-FFF2-40B4-BE49-F238E27FC236}">
                <a16:creationId xmlns:a16="http://schemas.microsoft.com/office/drawing/2014/main" id="{406ADC90-8334-4EFB-B5C8-F73DF8F7AB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958" y="4586238"/>
            <a:ext cx="1393728" cy="1454354"/>
          </a:xfrm>
          <a:prstGeom prst="rect">
            <a:avLst/>
          </a:prstGeom>
        </p:spPr>
      </p:pic>
      <p:pic>
        <p:nvPicPr>
          <p:cNvPr id="25" name="그림 개체 틀 4">
            <a:extLst>
              <a:ext uri="{FF2B5EF4-FFF2-40B4-BE49-F238E27FC236}">
                <a16:creationId xmlns:a16="http://schemas.microsoft.com/office/drawing/2014/main" id="{FBCC60C4-A82D-4506-9D4D-9F0353B13A2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840" r="2840"/>
          <a:stretch>
            <a:fillRect/>
          </a:stretch>
        </p:blipFill>
        <p:spPr>
          <a:xfrm>
            <a:off x="10281366" y="195284"/>
            <a:ext cx="1321268" cy="1323007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02C1400-580F-42EC-9E8A-4872BC48CAA8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10942000" y="1518291"/>
            <a:ext cx="0" cy="28745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개체 틀 4">
            <a:extLst>
              <a:ext uri="{FF2B5EF4-FFF2-40B4-BE49-F238E27FC236}">
                <a16:creationId xmlns:a16="http://schemas.microsoft.com/office/drawing/2014/main" id="{AFFC5BAE-2C00-41CC-9F58-B84A74A3C4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40" r="2840"/>
          <a:stretch>
            <a:fillRect/>
          </a:stretch>
        </p:blipFill>
        <p:spPr>
          <a:xfrm>
            <a:off x="10281366" y="3202126"/>
            <a:ext cx="1321268" cy="1323007"/>
          </a:xfrm>
          <a:prstGeom prst="rect">
            <a:avLst/>
          </a:prstGeom>
        </p:spPr>
      </p:pic>
      <p:sp>
        <p:nvSpPr>
          <p:cNvPr id="52" name="Rectangle 5">
            <a:extLst>
              <a:ext uri="{FF2B5EF4-FFF2-40B4-BE49-F238E27FC236}">
                <a16:creationId xmlns:a16="http://schemas.microsoft.com/office/drawing/2014/main" id="{120873C1-C0CC-4491-A6A3-3DB5E50D49D4}"/>
              </a:ext>
            </a:extLst>
          </p:cNvPr>
          <p:cNvSpPr/>
          <p:nvPr/>
        </p:nvSpPr>
        <p:spPr>
          <a:xfrm>
            <a:off x="7083025" y="6090921"/>
            <a:ext cx="17475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UP Door</a:t>
            </a:r>
          </a:p>
        </p:txBody>
      </p:sp>
      <p:sp>
        <p:nvSpPr>
          <p:cNvPr id="53" name="Rectangle 5">
            <a:extLst>
              <a:ext uri="{FF2B5EF4-FFF2-40B4-BE49-F238E27FC236}">
                <a16:creationId xmlns:a16="http://schemas.microsoft.com/office/drawing/2014/main" id="{F05343FB-95EA-4BB0-A21F-CC647865174B}"/>
              </a:ext>
            </a:extLst>
          </p:cNvPr>
          <p:cNvSpPr/>
          <p:nvPr/>
        </p:nvSpPr>
        <p:spPr>
          <a:xfrm>
            <a:off x="9781853" y="6127626"/>
            <a:ext cx="24101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DOWN Door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C3793EED-D941-4954-8C2F-C28A11C79516}"/>
              </a:ext>
            </a:extLst>
          </p:cNvPr>
          <p:cNvSpPr/>
          <p:nvPr/>
        </p:nvSpPr>
        <p:spPr>
          <a:xfrm>
            <a:off x="302625" y="603041"/>
            <a:ext cx="456623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b="1" dirty="0">
                <a:solidFill>
                  <a:schemeClr val="accent4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Function</a:t>
            </a:r>
          </a:p>
        </p:txBody>
      </p:sp>
      <p:pic>
        <p:nvPicPr>
          <p:cNvPr id="4" name="그림 3" descr="시계, 플레이트, 그리기이(가) 표시된 사진&#10;&#10;자동 생성된 설명">
            <a:extLst>
              <a:ext uri="{FF2B5EF4-FFF2-40B4-BE49-F238E27FC236}">
                <a16:creationId xmlns:a16="http://schemas.microsoft.com/office/drawing/2014/main" id="{75DF3EED-E4B6-41DC-A116-3886175D318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029" y="320325"/>
            <a:ext cx="1171778" cy="1157371"/>
          </a:xfrm>
          <a:prstGeom prst="rect">
            <a:avLst/>
          </a:prstGeom>
        </p:spPr>
      </p:pic>
      <p:sp>
        <p:nvSpPr>
          <p:cNvPr id="20" name="Rectangle 5">
            <a:extLst>
              <a:ext uri="{FF2B5EF4-FFF2-40B4-BE49-F238E27FC236}">
                <a16:creationId xmlns:a16="http://schemas.microsoft.com/office/drawing/2014/main" id="{71202916-0839-4269-80C0-13FC6F49428F}"/>
              </a:ext>
            </a:extLst>
          </p:cNvPr>
          <p:cNvSpPr/>
          <p:nvPr/>
        </p:nvSpPr>
        <p:spPr>
          <a:xfrm>
            <a:off x="5481307" y="1399274"/>
            <a:ext cx="2343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#F6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28F701B8-2EE4-4880-B4E0-C57622040EA9}"/>
              </a:ext>
            </a:extLst>
          </p:cNvPr>
          <p:cNvSpPr/>
          <p:nvPr/>
        </p:nvSpPr>
        <p:spPr>
          <a:xfrm>
            <a:off x="691332" y="2629610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7" name="Rectangle 2009">
            <a:extLst>
              <a:ext uri="{FF2B5EF4-FFF2-40B4-BE49-F238E27FC236}">
                <a16:creationId xmlns:a16="http://schemas.microsoft.com/office/drawing/2014/main" id="{BA107485-EF90-4213-BA27-A0712C3E8E65}"/>
              </a:ext>
            </a:extLst>
          </p:cNvPr>
          <p:cNvSpPr/>
          <p:nvPr/>
        </p:nvSpPr>
        <p:spPr>
          <a:xfrm>
            <a:off x="969023" y="2658060"/>
            <a:ext cx="6033978" cy="1732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Lato Light" panose="020F0502020204030203" pitchFamily="34" charset="0"/>
              </a:rPr>
              <a:t>RUN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Lato Light" panose="020F0502020204030203" pitchFamily="34" charset="0"/>
              </a:rPr>
              <a:t>Check if there are passengers on the floor, running elevator.</a:t>
            </a:r>
          </a:p>
        </p:txBody>
      </p:sp>
      <p:sp>
        <p:nvSpPr>
          <p:cNvPr id="33" name="Rectangle 2009">
            <a:extLst>
              <a:ext uri="{FF2B5EF4-FFF2-40B4-BE49-F238E27FC236}">
                <a16:creationId xmlns:a16="http://schemas.microsoft.com/office/drawing/2014/main" id="{A99FD4F0-C4FD-4144-B44A-2E8791239111}"/>
              </a:ext>
            </a:extLst>
          </p:cNvPr>
          <p:cNvSpPr/>
          <p:nvPr/>
        </p:nvSpPr>
        <p:spPr>
          <a:xfrm>
            <a:off x="0" y="1534668"/>
            <a:ext cx="8075866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b="1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/>
                <a:cs typeface="Lato Light" panose="020F0502020204030203" pitchFamily="34" charset="0"/>
              </a:rPr>
              <a:t>DEQUEUE Floor’s Circular queue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/>
              <a:cs typeface="Lato Light" panose="020F0502020204030203" pitchFamily="34" charset="0"/>
            </a:endParaRPr>
          </a:p>
        </p:txBody>
      </p:sp>
      <p:sp>
        <p:nvSpPr>
          <p:cNvPr id="35" name="Rectangle 2009">
            <a:extLst>
              <a:ext uri="{FF2B5EF4-FFF2-40B4-BE49-F238E27FC236}">
                <a16:creationId xmlns:a16="http://schemas.microsoft.com/office/drawing/2014/main" id="{CFB2548C-F33F-486E-92BF-81233361373F}"/>
              </a:ext>
            </a:extLst>
          </p:cNvPr>
          <p:cNvSpPr/>
          <p:nvPr/>
        </p:nvSpPr>
        <p:spPr>
          <a:xfrm>
            <a:off x="977367" y="2658060"/>
            <a:ext cx="6033978" cy="2840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Lato Light" panose="020F0502020204030203" pitchFamily="34" charset="0"/>
              </a:rPr>
              <a:t>IF EXIST PESSENGER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Lato Light" panose="020F0502020204030203" pitchFamily="34" charset="0"/>
              </a:rPr>
              <a:t>If there're passengers, dequeue the passengers from the queue and insert them into the elevator destination list of which reaches the destination most early by distance-ascending-order.</a:t>
            </a:r>
          </a:p>
        </p:txBody>
      </p:sp>
    </p:spTree>
    <p:extLst>
      <p:ext uri="{BB962C8B-B14F-4D97-AF65-F5344CB8AC3E}">
        <p14:creationId xmlns:p14="http://schemas.microsoft.com/office/powerpoint/2010/main" val="114726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6 0.00278 L -4.16667E-6 0.2213 " pathEditMode="relative" rAng="0" ptsTypes="AA">
                                      <p:cBhvr>
                                        <p:cTn id="10" dur="29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92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0.00278 L -0.23998 0.00069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5" y="-11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0.00278 L 4.16667E-6 -0.24722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3" grpId="0"/>
      <p:bldP spid="33" grpId="1"/>
      <p:bldP spid="35" grpId="0"/>
      <p:bldP spid="3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FC6B6F0-626E-4C2D-95FC-86D0EA16CCBE}"/>
              </a:ext>
            </a:extLst>
          </p:cNvPr>
          <p:cNvCxnSpPr>
            <a:cxnSpLocks/>
          </p:cNvCxnSpPr>
          <p:nvPr/>
        </p:nvCxnSpPr>
        <p:spPr>
          <a:xfrm>
            <a:off x="990730" y="6143128"/>
            <a:ext cx="232454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86B2146-D5B3-4D5B-ABC2-98DED4B5335D}"/>
              </a:ext>
            </a:extLst>
          </p:cNvPr>
          <p:cNvCxnSpPr>
            <a:cxnSpLocks/>
          </p:cNvCxnSpPr>
          <p:nvPr/>
        </p:nvCxnSpPr>
        <p:spPr>
          <a:xfrm>
            <a:off x="863815" y="2689906"/>
            <a:ext cx="0" cy="34760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C773C55-34A9-496D-B838-26D2E50EDAF5}"/>
              </a:ext>
            </a:extLst>
          </p:cNvPr>
          <p:cNvCxnSpPr>
            <a:cxnSpLocks/>
          </p:cNvCxnSpPr>
          <p:nvPr/>
        </p:nvCxnSpPr>
        <p:spPr>
          <a:xfrm flipH="1" flipV="1">
            <a:off x="863815" y="2702711"/>
            <a:ext cx="2116655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개체 틀 4">
            <a:extLst>
              <a:ext uri="{FF2B5EF4-FFF2-40B4-BE49-F238E27FC236}">
                <a16:creationId xmlns:a16="http://schemas.microsoft.com/office/drawing/2014/main" id="{8335FD93-3642-4E38-9BE3-F9AC7A6B04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40" r="2840"/>
          <a:stretch>
            <a:fillRect/>
          </a:stretch>
        </p:blipFill>
        <p:spPr>
          <a:xfrm>
            <a:off x="203181" y="3629404"/>
            <a:ext cx="1321268" cy="1323007"/>
          </a:xfrm>
          <a:prstGeom prst="rect">
            <a:avLst/>
          </a:prstGeom>
        </p:spPr>
      </p:pic>
      <p:pic>
        <p:nvPicPr>
          <p:cNvPr id="25" name="그림 개체 틀 4">
            <a:extLst>
              <a:ext uri="{FF2B5EF4-FFF2-40B4-BE49-F238E27FC236}">
                <a16:creationId xmlns:a16="http://schemas.microsoft.com/office/drawing/2014/main" id="{FBCC60C4-A82D-4506-9D4D-9F0353B13A2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840" r="2840"/>
          <a:stretch>
            <a:fillRect/>
          </a:stretch>
        </p:blipFill>
        <p:spPr>
          <a:xfrm>
            <a:off x="2654640" y="1840936"/>
            <a:ext cx="1321268" cy="1323007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02C1400-580F-42EC-9E8A-4872BC48CAA8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3315274" y="3163943"/>
            <a:ext cx="0" cy="29791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개체 틀 4">
            <a:extLst>
              <a:ext uri="{FF2B5EF4-FFF2-40B4-BE49-F238E27FC236}">
                <a16:creationId xmlns:a16="http://schemas.microsoft.com/office/drawing/2014/main" id="{AFFC5BAE-2C00-41CC-9F58-B84A74A3C4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40" r="2840"/>
          <a:stretch>
            <a:fillRect/>
          </a:stretch>
        </p:blipFill>
        <p:spPr>
          <a:xfrm>
            <a:off x="2654640" y="4874470"/>
            <a:ext cx="1321268" cy="1323007"/>
          </a:xfrm>
          <a:prstGeom prst="rect">
            <a:avLst/>
          </a:prstGeom>
        </p:spPr>
      </p:pic>
      <p:sp>
        <p:nvSpPr>
          <p:cNvPr id="16" name="Rectangle 3">
            <a:extLst>
              <a:ext uri="{FF2B5EF4-FFF2-40B4-BE49-F238E27FC236}">
                <a16:creationId xmlns:a16="http://schemas.microsoft.com/office/drawing/2014/main" id="{C3793EED-D941-4954-8C2F-C28A11C79516}"/>
              </a:ext>
            </a:extLst>
          </p:cNvPr>
          <p:cNvSpPr/>
          <p:nvPr/>
        </p:nvSpPr>
        <p:spPr>
          <a:xfrm>
            <a:off x="302625" y="603041"/>
            <a:ext cx="456623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b="1" dirty="0">
                <a:solidFill>
                  <a:schemeClr val="accent4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Function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28F701B8-2EE4-4880-B4E0-C57622040EA9}"/>
              </a:ext>
            </a:extLst>
          </p:cNvPr>
          <p:cNvSpPr/>
          <p:nvPr/>
        </p:nvSpPr>
        <p:spPr>
          <a:xfrm>
            <a:off x="6247454" y="2536620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7" name="Rectangle 2009">
            <a:extLst>
              <a:ext uri="{FF2B5EF4-FFF2-40B4-BE49-F238E27FC236}">
                <a16:creationId xmlns:a16="http://schemas.microsoft.com/office/drawing/2014/main" id="{BA107485-EF90-4213-BA27-A0712C3E8E65}"/>
              </a:ext>
            </a:extLst>
          </p:cNvPr>
          <p:cNvSpPr/>
          <p:nvPr/>
        </p:nvSpPr>
        <p:spPr>
          <a:xfrm>
            <a:off x="6722993" y="2925067"/>
            <a:ext cx="5214364" cy="2286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Lato Light" panose="020F0502020204030203" pitchFamily="34" charset="0"/>
              </a:rPr>
              <a:t>IF ELEVATOR REACHES DESTINATION 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Lato Light" panose="020F0502020204030203" pitchFamily="34" charset="0"/>
              </a:rPr>
              <a:t>Determine, with the state of elevator, whether continue running or not after delete the passenger from the list.</a:t>
            </a:r>
          </a:p>
        </p:txBody>
      </p:sp>
      <p:sp>
        <p:nvSpPr>
          <p:cNvPr id="33" name="Rectangle 2009">
            <a:extLst>
              <a:ext uri="{FF2B5EF4-FFF2-40B4-BE49-F238E27FC236}">
                <a16:creationId xmlns:a16="http://schemas.microsoft.com/office/drawing/2014/main" id="{A99FD4F0-C4FD-4144-B44A-2E8791239111}"/>
              </a:ext>
            </a:extLst>
          </p:cNvPr>
          <p:cNvSpPr/>
          <p:nvPr/>
        </p:nvSpPr>
        <p:spPr>
          <a:xfrm>
            <a:off x="1019832" y="1609928"/>
            <a:ext cx="8075866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b="1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/>
                <a:cs typeface="Lato Light" panose="020F0502020204030203" pitchFamily="34" charset="0"/>
              </a:rPr>
              <a:t>DELETE PESSENGER</a:t>
            </a:r>
            <a:endParaRPr lang="en-US" altLang="ko-KR" sz="3200" dirty="0">
              <a:solidFill>
                <a:schemeClr val="accent2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/>
              <a:cs typeface="Lato Light" panose="020F0502020204030203" pitchFamily="34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93C6DB-9BEE-4E12-A216-8B23B19AED6E}"/>
              </a:ext>
            </a:extLst>
          </p:cNvPr>
          <p:cNvGrpSpPr/>
          <p:nvPr/>
        </p:nvGrpSpPr>
        <p:grpSpPr>
          <a:xfrm>
            <a:off x="3609728" y="3251805"/>
            <a:ext cx="2343272" cy="1719469"/>
            <a:chOff x="2675216" y="5116043"/>
            <a:chExt cx="2343272" cy="1719469"/>
          </a:xfrm>
        </p:grpSpPr>
        <p:pic>
          <p:nvPicPr>
            <p:cNvPr id="19" name="그림 18" descr="그리기, 시계, 표지판, 거리이(가) 표시된 사진&#10;&#10;자동 생성된 설명">
              <a:extLst>
                <a:ext uri="{FF2B5EF4-FFF2-40B4-BE49-F238E27FC236}">
                  <a16:creationId xmlns:a16="http://schemas.microsoft.com/office/drawing/2014/main" id="{04E7B167-237D-4B6F-9366-881F208C0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7780" y="5116043"/>
              <a:ext cx="1048234" cy="1011583"/>
            </a:xfrm>
            <a:prstGeom prst="rect">
              <a:avLst/>
            </a:prstGeom>
          </p:spPr>
        </p:pic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483B3968-8A84-4E6F-9ACE-E9CFBC2CFB6E}"/>
                </a:ext>
              </a:extLst>
            </p:cNvPr>
            <p:cNvSpPr/>
            <p:nvPr/>
          </p:nvSpPr>
          <p:spPr>
            <a:xfrm>
              <a:off x="2675216" y="6127626"/>
              <a:ext cx="234327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2">
                      <a:lumMod val="50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#Destination</a:t>
              </a:r>
            </a:p>
            <a:p>
              <a:pPr algn="ctr"/>
              <a:r>
                <a:rPr lang="en-US" sz="2000" dirty="0">
                  <a:solidFill>
                    <a:schemeClr val="accent2">
                      <a:lumMod val="50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Floor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559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33333E-6 0.00278 L -3.33333E-6 0.2213 " pathEditMode="relative" rAng="0" ptsTypes="AA">
                                      <p:cBhvr>
                                        <p:cTn id="8" dur="2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92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-4.81481E-6 L -0.20105 0.0051 " pathEditMode="relative" rAng="0" ptsTypes="AA">
                                      <p:cBhvr>
                                        <p:cTn id="10" dur="2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52" y="25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4.07407E-6 L 5E-6 -0.25 " pathEditMode="relative" rAng="0" ptsTypes="AA">
                                      <p:cBhvr>
                                        <p:cTn id="12" dur="2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30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DA637CD1-0FE2-4E35-A932-3A5A52A00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049" y="2648450"/>
            <a:ext cx="3606509" cy="3606509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BE278BE-E93B-4BBE-87CD-CF598D34191A}"/>
              </a:ext>
            </a:extLst>
          </p:cNvPr>
          <p:cNvSpPr/>
          <p:nvPr/>
        </p:nvSpPr>
        <p:spPr>
          <a:xfrm>
            <a:off x="4735896" y="3310534"/>
            <a:ext cx="956448" cy="5433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층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0C6F1CC-F5A9-4A48-BBA9-6BB382CDF36C}"/>
              </a:ext>
            </a:extLst>
          </p:cNvPr>
          <p:cNvSpPr/>
          <p:nvPr/>
        </p:nvSpPr>
        <p:spPr>
          <a:xfrm>
            <a:off x="5855915" y="3310534"/>
            <a:ext cx="956448" cy="5433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층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4E450E5-3AA3-470A-833B-8F44801A1E6A}"/>
              </a:ext>
            </a:extLst>
          </p:cNvPr>
          <p:cNvSpPr/>
          <p:nvPr/>
        </p:nvSpPr>
        <p:spPr>
          <a:xfrm>
            <a:off x="4735896" y="3921801"/>
            <a:ext cx="956448" cy="5433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층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6680CB5-D347-4330-A380-C076F2BBA329}"/>
              </a:ext>
            </a:extLst>
          </p:cNvPr>
          <p:cNvSpPr/>
          <p:nvPr/>
        </p:nvSpPr>
        <p:spPr>
          <a:xfrm>
            <a:off x="5855915" y="3921801"/>
            <a:ext cx="956448" cy="5433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층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189E6D1-2625-4E15-9193-A5817C3A60DA}"/>
              </a:ext>
            </a:extLst>
          </p:cNvPr>
          <p:cNvSpPr/>
          <p:nvPr/>
        </p:nvSpPr>
        <p:spPr>
          <a:xfrm>
            <a:off x="4735896" y="4533068"/>
            <a:ext cx="956448" cy="5433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층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E2BDB3B-3F40-4491-B698-C6D96D44EFCB}"/>
              </a:ext>
            </a:extLst>
          </p:cNvPr>
          <p:cNvSpPr/>
          <p:nvPr/>
        </p:nvSpPr>
        <p:spPr>
          <a:xfrm>
            <a:off x="5855915" y="4533068"/>
            <a:ext cx="956448" cy="5433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6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층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90EA8D7-0B44-44DA-BF55-5D0AE00458FA}"/>
              </a:ext>
            </a:extLst>
          </p:cNvPr>
          <p:cNvSpPr/>
          <p:nvPr/>
        </p:nvSpPr>
        <p:spPr>
          <a:xfrm>
            <a:off x="4735896" y="5161539"/>
            <a:ext cx="956448" cy="5433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층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69722C8-FAF5-4CAE-91DC-3FFE9DD38D8C}"/>
              </a:ext>
            </a:extLst>
          </p:cNvPr>
          <p:cNvSpPr/>
          <p:nvPr/>
        </p:nvSpPr>
        <p:spPr>
          <a:xfrm>
            <a:off x="5855915" y="5161539"/>
            <a:ext cx="956448" cy="5433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8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층</a:t>
            </a:r>
          </a:p>
        </p:txBody>
      </p:sp>
      <p:pic>
        <p:nvPicPr>
          <p:cNvPr id="26" name="그림 25" descr="개체이(가) 표시된 사진&#10;&#10;자동 생성된 설명">
            <a:extLst>
              <a:ext uri="{FF2B5EF4-FFF2-40B4-BE49-F238E27FC236}">
                <a16:creationId xmlns:a16="http://schemas.microsoft.com/office/drawing/2014/main" id="{62DFD88C-8514-41F6-8D7D-AE8C8F32CE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919" y="5293952"/>
            <a:ext cx="1432658" cy="1432658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482F082-A39E-47EC-9CF9-1CE0D1A211A4}"/>
              </a:ext>
            </a:extLst>
          </p:cNvPr>
          <p:cNvSpPr/>
          <p:nvPr/>
        </p:nvSpPr>
        <p:spPr>
          <a:xfrm>
            <a:off x="4735896" y="3921801"/>
            <a:ext cx="2092250" cy="115457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층까지 </a:t>
            </a: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20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초 소요 예정 입니다</a:t>
            </a: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!</a:t>
            </a:r>
            <a:endParaRPr lang="ko-KR" altLang="en-US" sz="2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28" name="그림 27" descr="그리기이(가) 표시된 사진&#10;&#10;자동 생성된 설명">
            <a:extLst>
              <a:ext uri="{FF2B5EF4-FFF2-40B4-BE49-F238E27FC236}">
                <a16:creationId xmlns:a16="http://schemas.microsoft.com/office/drawing/2014/main" id="{55AECA64-EE55-42B9-A461-B1CF111E4B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001" y="4978579"/>
            <a:ext cx="939202" cy="1017104"/>
          </a:xfrm>
          <a:prstGeom prst="rect">
            <a:avLst/>
          </a:prstGeom>
        </p:spPr>
      </p:pic>
      <p:pic>
        <p:nvPicPr>
          <p:cNvPr id="29" name="그림 28" descr="그리기이(가) 표시된 사진&#10;&#10;자동 생성된 설명">
            <a:extLst>
              <a:ext uri="{FF2B5EF4-FFF2-40B4-BE49-F238E27FC236}">
                <a16:creationId xmlns:a16="http://schemas.microsoft.com/office/drawing/2014/main" id="{D30F0F26-3663-49A5-8500-59C3EC5F3C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761" y="5034676"/>
            <a:ext cx="939202" cy="980056"/>
          </a:xfrm>
          <a:prstGeom prst="rect">
            <a:avLst/>
          </a:prstGeom>
        </p:spPr>
      </p:pic>
      <p:sp>
        <p:nvSpPr>
          <p:cNvPr id="30" name="Rectangle 5">
            <a:extLst>
              <a:ext uri="{FF2B5EF4-FFF2-40B4-BE49-F238E27FC236}">
                <a16:creationId xmlns:a16="http://schemas.microsoft.com/office/drawing/2014/main" id="{94123C81-4D42-4CBB-AD24-83CFA524209A}"/>
              </a:ext>
            </a:extLst>
          </p:cNvPr>
          <p:cNvSpPr/>
          <p:nvPr/>
        </p:nvSpPr>
        <p:spPr>
          <a:xfrm>
            <a:off x="639726" y="6135823"/>
            <a:ext cx="2343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UP Door</a:t>
            </a:r>
          </a:p>
        </p:txBody>
      </p:sp>
      <p:sp>
        <p:nvSpPr>
          <p:cNvPr id="31" name="Rectangle 5">
            <a:extLst>
              <a:ext uri="{FF2B5EF4-FFF2-40B4-BE49-F238E27FC236}">
                <a16:creationId xmlns:a16="http://schemas.microsoft.com/office/drawing/2014/main" id="{EFCE9F34-D1C3-44ED-921B-586F2D4FFAB3}"/>
              </a:ext>
            </a:extLst>
          </p:cNvPr>
          <p:cNvSpPr/>
          <p:nvPr/>
        </p:nvSpPr>
        <p:spPr>
          <a:xfrm>
            <a:off x="9285730" y="6179167"/>
            <a:ext cx="21717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DOWN Door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6598AE-3DDC-4071-88D3-5036092F4F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8638" y="2974891"/>
            <a:ext cx="1343522" cy="189382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08F4AD7-E489-4F97-8511-FC1FEBBFF0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9840" y="2974891"/>
            <a:ext cx="1343522" cy="1893820"/>
          </a:xfrm>
          <a:prstGeom prst="rect">
            <a:avLst/>
          </a:prstGeom>
        </p:spPr>
      </p:pic>
      <p:sp>
        <p:nvSpPr>
          <p:cNvPr id="34" name="Rectangle 5">
            <a:extLst>
              <a:ext uri="{FF2B5EF4-FFF2-40B4-BE49-F238E27FC236}">
                <a16:creationId xmlns:a16="http://schemas.microsoft.com/office/drawing/2014/main" id="{82913B5F-219B-458A-A5FC-E5EE7EF83DAE}"/>
              </a:ext>
            </a:extLst>
          </p:cNvPr>
          <p:cNvSpPr/>
          <p:nvPr/>
        </p:nvSpPr>
        <p:spPr>
          <a:xfrm>
            <a:off x="4469091" y="2035550"/>
            <a:ext cx="2343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# 1F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D6A23D-97E1-41A5-B790-F4A2E0BBD4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345" y="2796834"/>
            <a:ext cx="1764951" cy="2181745"/>
          </a:xfrm>
          <a:prstGeom prst="rect">
            <a:avLst/>
          </a:prstGeom>
        </p:spPr>
      </p:pic>
      <p:sp>
        <p:nvSpPr>
          <p:cNvPr id="33" name="Rectangle 3">
            <a:extLst>
              <a:ext uri="{FF2B5EF4-FFF2-40B4-BE49-F238E27FC236}">
                <a16:creationId xmlns:a16="http://schemas.microsoft.com/office/drawing/2014/main" id="{25580EF7-6D4F-4FA4-8054-FE75516AE8FB}"/>
              </a:ext>
            </a:extLst>
          </p:cNvPr>
          <p:cNvSpPr/>
          <p:nvPr/>
        </p:nvSpPr>
        <p:spPr>
          <a:xfrm>
            <a:off x="302625" y="603041"/>
            <a:ext cx="456623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b="1" dirty="0">
                <a:solidFill>
                  <a:schemeClr val="accent4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Function</a:t>
            </a:r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4F1AC7E3-B218-4848-B1ED-CF29CA983552}"/>
              </a:ext>
            </a:extLst>
          </p:cNvPr>
          <p:cNvSpPr/>
          <p:nvPr/>
        </p:nvSpPr>
        <p:spPr>
          <a:xfrm>
            <a:off x="461245" y="1500995"/>
            <a:ext cx="53206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ESTIMATED ARRIVAL TIME</a:t>
            </a:r>
            <a:endParaRPr lang="en-US" sz="3200" dirty="0">
              <a:solidFill>
                <a:schemeClr val="accent2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270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11111E-6 L -0.25 1.1111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retro brow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3483F"/>
      </a:accent1>
      <a:accent2>
        <a:srgbClr val="A4906C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417</Words>
  <Application>Microsoft Office PowerPoint</Application>
  <PresentationFormat>와이드스크린</PresentationFormat>
  <Paragraphs>118</Paragraphs>
  <Slides>17</Slides>
  <Notes>15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Arial</vt:lpstr>
      <vt:lpstr>배달의민족 한나체 Pro</vt:lpstr>
      <vt:lpstr>Calibri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 </dc:creator>
  <cp:lastModifiedBy> </cp:lastModifiedBy>
  <cp:revision>46</cp:revision>
  <dcterms:created xsi:type="dcterms:W3CDTF">2019-12-02T12:12:21Z</dcterms:created>
  <dcterms:modified xsi:type="dcterms:W3CDTF">2019-12-03T04:27:26Z</dcterms:modified>
</cp:coreProperties>
</file>